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36" r:id="rId1"/>
  </p:sldMasterIdLst>
  <p:sldIdLst>
    <p:sldId id="280" r:id="rId2"/>
    <p:sldId id="257" r:id="rId3"/>
    <p:sldId id="312" r:id="rId4"/>
    <p:sldId id="286" r:id="rId5"/>
    <p:sldId id="311" r:id="rId6"/>
    <p:sldId id="306" r:id="rId7"/>
    <p:sldId id="288" r:id="rId8"/>
    <p:sldId id="289" r:id="rId9"/>
    <p:sldId id="290" r:id="rId10"/>
    <p:sldId id="303" r:id="rId11"/>
    <p:sldId id="304" r:id="rId12"/>
    <p:sldId id="291" r:id="rId13"/>
    <p:sldId id="293" r:id="rId14"/>
    <p:sldId id="294" r:id="rId15"/>
    <p:sldId id="295" r:id="rId16"/>
    <p:sldId id="310" r:id="rId17"/>
    <p:sldId id="298" r:id="rId18"/>
    <p:sldId id="307" r:id="rId19"/>
    <p:sldId id="308" r:id="rId20"/>
    <p:sldId id="309" r:id="rId21"/>
    <p:sldId id="268" r:id="rId22"/>
    <p:sldId id="281" r:id="rId23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94434" autoAdjust="0"/>
  </p:normalViewPr>
  <p:slideViewPr>
    <p:cSldViewPr>
      <p:cViewPr varScale="1">
        <p:scale>
          <a:sx n="67" d="100"/>
          <a:sy n="67" d="100"/>
        </p:scale>
        <p:origin x="762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B2647F-9FE0-4318-8056-2B1969D9977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887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9B8095-E4C2-48A8-8321-17D2096154A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226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9B8095-E4C2-48A8-8321-17D2096154A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25034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9B8095-E4C2-48A8-8321-17D2096154A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6433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9B8095-E4C2-48A8-8321-17D2096154A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33788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9B8095-E4C2-48A8-8321-17D2096154A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779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D2B44A-A250-446A-ADA2-A9F27F9BF9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3579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32279B-216C-4CE3-9CA2-ADE2616F686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950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B0D9E7-91C0-4BF3-AD99-0904B47BD69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315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A20834-5684-4DF4-AF24-F81310F6BDE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598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A068E7-0732-4270-A273-5CAE2FBD77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463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E52C8B-BA1A-42BB-92C1-044274F84FC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161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40FC98-BF2A-4B24-BDA7-1D2957ADBD8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822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6C0FAB-4A23-4D8E-BDE6-782CAAB436D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722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92615B-F405-4245-80D4-FEE77D4E440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129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4F9AC5-E6D2-43A2-A570-D0C2FFB0624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354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D09B8095-E4C2-48A8-8321-17D2096154A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825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37" r:id="rId1"/>
    <p:sldLayoutId id="2147484438" r:id="rId2"/>
    <p:sldLayoutId id="2147484439" r:id="rId3"/>
    <p:sldLayoutId id="2147484440" r:id="rId4"/>
    <p:sldLayoutId id="2147484441" r:id="rId5"/>
    <p:sldLayoutId id="2147484442" r:id="rId6"/>
    <p:sldLayoutId id="2147484443" r:id="rId7"/>
    <p:sldLayoutId id="2147484444" r:id="rId8"/>
    <p:sldLayoutId id="2147484445" r:id="rId9"/>
    <p:sldLayoutId id="2147484446" r:id="rId10"/>
    <p:sldLayoutId id="2147484447" r:id="rId11"/>
    <p:sldLayoutId id="2147484448" r:id="rId12"/>
    <p:sldLayoutId id="2147484449" r:id="rId13"/>
    <p:sldLayoutId id="2147484450" r:id="rId14"/>
    <p:sldLayoutId id="2147484451" r:id="rId15"/>
    <p:sldLayoutId id="214748445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8534400" cy="1555750"/>
          </a:xfrm>
        </p:spPr>
        <p:txBody>
          <a:bodyPr/>
          <a:lstStyle/>
          <a:p>
            <a:pPr algn="ctr" eaLnBrk="1" hangingPunct="1"/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 CHUẨN ỔN ĐỊNH </a:t>
            </a:r>
            <a:b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ROUTH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04800" y="3962400"/>
            <a:ext cx="8610600" cy="15557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anchor="b">
            <a:normAutofit fontScale="97500"/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5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Trebuchet MS" panose="020B0603020202020204" pitchFamily="34" charset="0"/>
                <a:cs typeface="Trebuchet M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sto MT" panose="02040603050505030304" pitchFamily="18" charset="0"/>
                <a:ea typeface="Trebuchet MS" panose="020B0603020202020204" pitchFamily="34" charset="0"/>
                <a:cs typeface="Trebuchet MS" panose="020B0603020202020204" pitchFamily="34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sto MT" panose="02040603050505030304" pitchFamily="18" charset="0"/>
                <a:ea typeface="Trebuchet MS" panose="020B0603020202020204" pitchFamily="34" charset="0"/>
                <a:cs typeface="Trebuchet MS" panose="020B0603020202020204" pitchFamily="34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sto MT" panose="02040603050505030304" pitchFamily="18" charset="0"/>
                <a:ea typeface="Trebuchet MS" panose="020B0603020202020204" pitchFamily="34" charset="0"/>
                <a:cs typeface="Trebuchet MS" panose="020B0603020202020204" pitchFamily="34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sto MT" panose="02040603050505030304" pitchFamily="18" charset="0"/>
                <a:ea typeface="Trebuchet MS" panose="020B0603020202020204" pitchFamily="34" charset="0"/>
                <a:cs typeface="Trebuchet MS" panose="020B0603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endParaRPr lang="en-US" sz="3200" dirty="0">
              <a:solidFill>
                <a:srgbClr val="FFCC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3181" y="248175"/>
            <a:ext cx="56140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indent="0"/>
            <a:r>
              <a:rPr lang="en-US" altLang="en-US" sz="2800" b="1" dirty="0">
                <a:latin typeface="VNI-Times" pitchFamily="2" charset="0"/>
              </a:rPr>
              <a:t>b. </a:t>
            </a:r>
            <a:r>
              <a:rPr lang="en-US" altLang="en-US" sz="2800" b="1" dirty="0" err="1">
                <a:latin typeface="VNI-Times" pitchFamily="2" charset="0"/>
              </a:rPr>
              <a:t>Caùch</a:t>
            </a:r>
            <a:r>
              <a:rPr lang="en-US" altLang="en-US" sz="2800" b="1" dirty="0">
                <a:latin typeface="VNI-Times" pitchFamily="2" charset="0"/>
              </a:rPr>
              <a:t> </a:t>
            </a:r>
            <a:r>
              <a:rPr lang="en-US" altLang="en-US" sz="2800" b="1" dirty="0" err="1">
                <a:latin typeface="VNI-Times" pitchFamily="2" charset="0"/>
              </a:rPr>
              <a:t>thaønh</a:t>
            </a:r>
            <a:r>
              <a:rPr lang="en-US" altLang="en-US" sz="2800" b="1" dirty="0">
                <a:latin typeface="VNI-Times" pitchFamily="2" charset="0"/>
              </a:rPr>
              <a:t> </a:t>
            </a:r>
            <a:r>
              <a:rPr lang="en-US" altLang="en-US" sz="2800" b="1" dirty="0" err="1">
                <a:latin typeface="VNI-Times" pitchFamily="2" charset="0"/>
              </a:rPr>
              <a:t>laäp</a:t>
            </a:r>
            <a:r>
              <a:rPr lang="en-US" altLang="en-US" sz="2800" b="1" dirty="0">
                <a:latin typeface="VNI-Times" pitchFamily="2" charset="0"/>
              </a:rPr>
              <a:t> </a:t>
            </a:r>
            <a:r>
              <a:rPr lang="en-US" altLang="en-US" sz="2800" b="1" dirty="0" err="1">
                <a:latin typeface="VNI-Times" pitchFamily="2" charset="0"/>
              </a:rPr>
              <a:t>baûng</a:t>
            </a:r>
            <a:r>
              <a:rPr lang="en-US" altLang="en-US" sz="2800" b="1" dirty="0">
                <a:latin typeface="VNI-Times" pitchFamily="2" charset="0"/>
              </a:rPr>
              <a:t> </a:t>
            </a:r>
            <a:r>
              <a:rPr lang="en-US" altLang="en-US" sz="2800" b="1" dirty="0" err="1">
                <a:latin typeface="VNI-Times" pitchFamily="2" charset="0"/>
              </a:rPr>
              <a:t>Routh</a:t>
            </a:r>
            <a:r>
              <a:rPr lang="en-US" altLang="en-US" sz="2800" b="1" dirty="0">
                <a:latin typeface="VNI-Times" pitchFamily="2" charset="0"/>
              </a:rPr>
              <a:t> (</a:t>
            </a:r>
            <a:r>
              <a:rPr lang="en-US" altLang="en-US" sz="2800" b="1" dirty="0" err="1">
                <a:latin typeface="VNI-Times" pitchFamily="2" charset="0"/>
              </a:rPr>
              <a:t>tt</a:t>
            </a:r>
            <a:r>
              <a:rPr lang="en-US" altLang="en-US" sz="2800" b="1" dirty="0">
                <a:latin typeface="VNI-Times" pitchFamily="2" charset="0"/>
              </a:rPr>
              <a:t>)</a:t>
            </a:r>
            <a:r>
              <a:rPr lang="en-US" altLang="en-US" sz="2800" dirty="0">
                <a:latin typeface="VNI-Times" pitchFamily="2" charset="0"/>
              </a:rPr>
              <a:t>:</a:t>
            </a:r>
            <a:endParaRPr lang="en-GB" altLang="en-US" sz="2800" dirty="0">
              <a:latin typeface="VNI-Times" pitchFamily="2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76543" y="1033152"/>
            <a:ext cx="3914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Caùc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heä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soá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ñöôïc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xaùc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ñònh</a:t>
            </a:r>
            <a:r>
              <a:rPr lang="en-US" altLang="en-US" dirty="0">
                <a:solidFill>
                  <a:srgbClr val="000000"/>
                </a:solidFill>
                <a:latin typeface="VNI-Times" pitchFamily="2" charset="0"/>
                <a:cs typeface="Times New Roman" panose="02020603050405020304" pitchFamily="18" charset="0"/>
              </a:rPr>
              <a:t>:</a:t>
            </a:r>
            <a:endParaRPr lang="en-US" altLang="en-US" sz="1600" dirty="0">
              <a:latin typeface="VNI-Times" pitchFamily="2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>
                <a:spLocks noChangeArrowheads="1"/>
              </p:cNvSpPr>
              <p:nvPr/>
            </p:nvSpPr>
            <p:spPr bwMode="auto">
              <a:xfrm>
                <a:off x="258127" y="1968737"/>
                <a:ext cx="5105400" cy="1315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= </a:t>
                </a:r>
                <a:r>
                  <a:rPr lang="en-US" altLang="en-US" sz="2800" b="1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en-US" sz="36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num>
                      <m:den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b>
                        </m:sSub>
                        <m: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</a:t>
                </a:r>
                <a:endParaRPr lang="en-US" altLang="en-US" sz="2800" dirty="0">
                  <a:latin typeface="VNI-Times" pitchFamily="2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8127" y="1968737"/>
                <a:ext cx="5105400" cy="1315296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>
                <a:spLocks noChangeArrowheads="1"/>
              </p:cNvSpPr>
              <p:nvPr/>
            </p:nvSpPr>
            <p:spPr bwMode="auto">
              <a:xfrm>
                <a:off x="258127" y="3380218"/>
                <a:ext cx="5105400" cy="1315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= </a:t>
                </a:r>
                <a:r>
                  <a:rPr lang="en-US" altLang="en-US" sz="2800" b="1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en-US" sz="36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5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num>
                      <m:den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sub>
                        </m:sSub>
                        <m: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</a:t>
                </a:r>
                <a:endParaRPr lang="en-US" altLang="en-US" sz="2800" dirty="0">
                  <a:latin typeface="VNI-Times" pitchFamily="2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8127" y="3380218"/>
                <a:ext cx="5105400" cy="1315296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>
                <a:spLocks noChangeArrowheads="1"/>
              </p:cNvSpPr>
              <p:nvPr/>
            </p:nvSpPr>
            <p:spPr bwMode="auto">
              <a:xfrm>
                <a:off x="317499" y="4791699"/>
                <a:ext cx="5105400" cy="1315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= </a:t>
                </a:r>
                <a:r>
                  <a:rPr lang="en-US" altLang="en-US" sz="2800" b="1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en-US" sz="36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7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num>
                      <m:den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7</m:t>
                            </m:r>
                          </m:sub>
                        </m:sSub>
                        <m: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</a:t>
                </a:r>
                <a:endParaRPr lang="en-US" altLang="en-US" sz="2800" dirty="0">
                  <a:latin typeface="VNI-Times" pitchFamily="2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7499" y="4791699"/>
                <a:ext cx="5105400" cy="1315296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0" y="196901"/>
            <a:ext cx="5087441" cy="4362513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8458200" y="1142068"/>
            <a:ext cx="0" cy="11004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9906000" y="1109353"/>
            <a:ext cx="0" cy="11004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8524370" y="1752601"/>
            <a:ext cx="615472" cy="47847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8458200" y="1130629"/>
            <a:ext cx="0" cy="1100448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0668000" y="1130629"/>
            <a:ext cx="0" cy="1100448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8603059" y="1763239"/>
            <a:ext cx="533400" cy="457200"/>
          </a:xfrm>
          <a:prstGeom prst="ellipse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9196169" y="1017751"/>
            <a:ext cx="875755" cy="128365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/>
          <p:cNvCxnSpPr/>
          <p:nvPr/>
        </p:nvCxnSpPr>
        <p:spPr>
          <a:xfrm>
            <a:off x="8462962" y="1109353"/>
            <a:ext cx="0" cy="1176649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1506200" y="1037603"/>
            <a:ext cx="0" cy="1176649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8991600" y="1060613"/>
            <a:ext cx="1828800" cy="1197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8563308" y="1749285"/>
            <a:ext cx="647700" cy="485108"/>
          </a:xfrm>
          <a:prstGeom prst="ellipse">
            <a:avLst/>
          </a:prstGeom>
          <a:noFill/>
          <a:ln w="38100"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8" grpId="0"/>
      <p:bldP spid="13" grpId="0"/>
      <p:bldP spid="14" grpId="0"/>
      <p:bldP spid="17" grpId="0" animBg="1"/>
      <p:bldP spid="17" grpId="1" animBg="1"/>
      <p:bldP spid="20" grpId="0" animBg="1"/>
      <p:bldP spid="20" grpId="1" animBg="1"/>
      <p:bldP spid="21" grpId="0" animBg="1"/>
      <p:bldP spid="21" grpId="1" animBg="1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9600" y="830876"/>
            <a:ext cx="56140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indent="0"/>
            <a:r>
              <a:rPr lang="en-US" altLang="en-US" sz="2800" b="1" dirty="0">
                <a:latin typeface="VNI-Times" pitchFamily="2" charset="0"/>
              </a:rPr>
              <a:t>b. </a:t>
            </a:r>
            <a:r>
              <a:rPr lang="en-US" altLang="en-US" sz="2800" b="1" dirty="0" err="1">
                <a:latin typeface="VNI-Times" pitchFamily="2" charset="0"/>
              </a:rPr>
              <a:t>Caùch</a:t>
            </a:r>
            <a:r>
              <a:rPr lang="en-US" altLang="en-US" sz="2800" b="1" dirty="0">
                <a:latin typeface="VNI-Times" pitchFamily="2" charset="0"/>
              </a:rPr>
              <a:t> </a:t>
            </a:r>
            <a:r>
              <a:rPr lang="en-US" altLang="en-US" sz="2800" b="1" dirty="0" err="1">
                <a:latin typeface="VNI-Times" pitchFamily="2" charset="0"/>
              </a:rPr>
              <a:t>thaønh</a:t>
            </a:r>
            <a:r>
              <a:rPr lang="en-US" altLang="en-US" sz="2800" b="1" dirty="0">
                <a:latin typeface="VNI-Times" pitchFamily="2" charset="0"/>
              </a:rPr>
              <a:t> </a:t>
            </a:r>
            <a:r>
              <a:rPr lang="en-US" altLang="en-US" sz="2800" b="1" dirty="0" err="1">
                <a:latin typeface="VNI-Times" pitchFamily="2" charset="0"/>
              </a:rPr>
              <a:t>laäp</a:t>
            </a:r>
            <a:r>
              <a:rPr lang="en-US" altLang="en-US" sz="2800" b="1" dirty="0">
                <a:latin typeface="VNI-Times" pitchFamily="2" charset="0"/>
              </a:rPr>
              <a:t> </a:t>
            </a:r>
            <a:r>
              <a:rPr lang="en-US" altLang="en-US" sz="2800" b="1" dirty="0" err="1">
                <a:latin typeface="VNI-Times" pitchFamily="2" charset="0"/>
              </a:rPr>
              <a:t>baûng</a:t>
            </a:r>
            <a:r>
              <a:rPr lang="en-US" altLang="en-US" sz="2800" b="1" dirty="0">
                <a:latin typeface="VNI-Times" pitchFamily="2" charset="0"/>
              </a:rPr>
              <a:t> </a:t>
            </a:r>
            <a:r>
              <a:rPr lang="en-US" altLang="en-US" sz="2800" b="1" dirty="0" err="1">
                <a:latin typeface="VNI-Times" pitchFamily="2" charset="0"/>
              </a:rPr>
              <a:t>Routh</a:t>
            </a:r>
            <a:r>
              <a:rPr lang="en-US" altLang="en-US" sz="2800" b="1" dirty="0">
                <a:latin typeface="VNI-Times" pitchFamily="2" charset="0"/>
              </a:rPr>
              <a:t> (</a:t>
            </a:r>
            <a:r>
              <a:rPr lang="en-US" altLang="en-US" sz="2800" b="1" dirty="0" err="1">
                <a:latin typeface="VNI-Times" pitchFamily="2" charset="0"/>
              </a:rPr>
              <a:t>tt</a:t>
            </a:r>
            <a:r>
              <a:rPr lang="en-US" altLang="en-US" sz="2800" b="1" dirty="0">
                <a:latin typeface="VNI-Times" pitchFamily="2" charset="0"/>
              </a:rPr>
              <a:t>)</a:t>
            </a:r>
            <a:r>
              <a:rPr lang="en-US" altLang="en-US" sz="2800" dirty="0">
                <a:latin typeface="VNI-Times" pitchFamily="2" charset="0"/>
              </a:rPr>
              <a:t>:</a:t>
            </a:r>
            <a:endParaRPr lang="en-GB" altLang="en-US" sz="2800" dirty="0">
              <a:latin typeface="VNI-Times" pitchFamily="2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09600" y="1683830"/>
            <a:ext cx="3914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Caùc heä soá ñöôïc xaùc ñònh</a:t>
            </a:r>
            <a:r>
              <a:rPr lang="en-US" altLang="en-US">
                <a:solidFill>
                  <a:srgbClr val="000000"/>
                </a:solidFill>
                <a:latin typeface="VNI-Times" pitchFamily="2" charset="0"/>
                <a:cs typeface="Times New Roman" panose="02020603050405020304" pitchFamily="18" charset="0"/>
              </a:rPr>
              <a:t>:</a:t>
            </a:r>
            <a:endParaRPr lang="en-US" altLang="en-US" sz="1600">
              <a:latin typeface="VNI-Times" pitchFamily="2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914400" y="3860742"/>
            <a:ext cx="2778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n-US" altLang="en-US" sz="2800" b="1" dirty="0">
                <a:latin typeface="VNI-Times" pitchFamily="2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altLang="en-US" sz="2800" b="1" dirty="0">
                <a:latin typeface="VNI-Times" pitchFamily="2" charset="0"/>
                <a:cs typeface="Times New Roman" panose="02020603050405020304" pitchFamily="18" charset="0"/>
              </a:rPr>
              <a:t>.</a:t>
            </a:r>
            <a:endParaRPr lang="en-US" altLang="en-US" sz="1600" b="1" dirty="0">
              <a:latin typeface="VNI-Times" pitchFamily="2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>
                <a:spLocks noChangeArrowheads="1"/>
              </p:cNvSpPr>
              <p:nvPr/>
            </p:nvSpPr>
            <p:spPr bwMode="auto">
              <a:xfrm>
                <a:off x="762000" y="2488828"/>
                <a:ext cx="5105400" cy="1371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e>
                      <m:sub>
                        <m: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= </a:t>
                </a:r>
                <a:r>
                  <a:rPr lang="en-US" altLang="en-US" sz="2800" b="1" dirty="0" smtClean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- </a:t>
                </a:r>
                <a:r>
                  <a:rPr lang="en-US" altLang="en-US" sz="2800" dirty="0" smtClean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en-US" sz="36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num>
                      <m:den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</a:t>
                </a:r>
                <a:endParaRPr lang="en-US" altLang="en-US" sz="2800" dirty="0">
                  <a:latin typeface="VNI-Times" pitchFamily="2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2000" y="2488828"/>
                <a:ext cx="5105400" cy="1371914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>
                <a:spLocks noChangeArrowheads="1"/>
              </p:cNvSpPr>
              <p:nvPr/>
            </p:nvSpPr>
            <p:spPr bwMode="auto">
              <a:xfrm>
                <a:off x="762000" y="4933173"/>
                <a:ext cx="5105400" cy="126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𝑓</m:t>
                        </m:r>
                      </m:e>
                      <m:sub>
                        <m: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=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en-US" sz="36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𝑒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𝑒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num>
                      <m:den>
                        <m: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𝑒</m:t>
                        </m:r>
                      </m:den>
                    </m:f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𝑒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𝑒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𝑒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</a:t>
                </a:r>
                <a:endParaRPr lang="en-US" altLang="en-US" sz="2800" dirty="0">
                  <a:latin typeface="VNI-Times" pitchFamily="2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2000" y="4933173"/>
                <a:ext cx="5105400" cy="126002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6600" y="279100"/>
            <a:ext cx="4999164" cy="4474955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8686800" y="1905000"/>
            <a:ext cx="0" cy="9144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0058400" y="1905000"/>
            <a:ext cx="0" cy="9144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8763000" y="2371724"/>
            <a:ext cx="457200" cy="43338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686800" y="3200400"/>
            <a:ext cx="0" cy="86381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0058400" y="3200400"/>
            <a:ext cx="0" cy="86381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8763000" y="3733800"/>
            <a:ext cx="457200" cy="330415"/>
          </a:xfrm>
          <a:prstGeom prst="ellipse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11" grpId="0"/>
      <p:bldP spid="12" grpId="0"/>
      <p:bldP spid="13" grpId="0"/>
      <p:bldP spid="7" grpId="0" animBg="1"/>
      <p:bldP spid="7" grpId="1" animBg="1"/>
      <p:bldP spid="17" grpId="0" animBg="1"/>
      <p:bldP spid="1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85787" y="440392"/>
            <a:ext cx="21307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indent="0"/>
            <a:r>
              <a:rPr lang="en-US" altLang="en-US" sz="2800" b="1" dirty="0">
                <a:latin typeface="VNI-Times" pitchFamily="2" charset="0"/>
                <a:cs typeface="Vani" panose="020B0502040204020203" pitchFamily="34" charset="0"/>
              </a:rPr>
              <a:t>c. </a:t>
            </a:r>
            <a:r>
              <a:rPr lang="en-US" altLang="en-US" sz="2800" b="1" dirty="0" err="1">
                <a:latin typeface="VNI-Times" pitchFamily="2" charset="0"/>
                <a:cs typeface="Vani" panose="020B0502040204020203" pitchFamily="34" charset="0"/>
              </a:rPr>
              <a:t>Caùc</a:t>
            </a:r>
            <a:r>
              <a:rPr lang="en-US" altLang="en-US" sz="2800" b="1" dirty="0">
                <a:latin typeface="VNI-Times" pitchFamily="2" charset="0"/>
                <a:cs typeface="Vani" panose="020B0502040204020203" pitchFamily="34" charset="0"/>
              </a:rPr>
              <a:t> </a:t>
            </a:r>
            <a:r>
              <a:rPr lang="en-US" altLang="en-US" sz="2800" b="1" dirty="0" err="1">
                <a:latin typeface="VNI-Times" pitchFamily="2" charset="0"/>
                <a:cs typeface="Vani" panose="020B0502040204020203" pitchFamily="34" charset="0"/>
              </a:rPr>
              <a:t>ví</a:t>
            </a:r>
            <a:r>
              <a:rPr lang="en-US" altLang="en-US" sz="2800" b="1" dirty="0">
                <a:latin typeface="VNI-Times" pitchFamily="2" charset="0"/>
                <a:cs typeface="Vani" panose="020B0502040204020203" pitchFamily="34" charset="0"/>
              </a:rPr>
              <a:t> </a:t>
            </a:r>
            <a:r>
              <a:rPr lang="en-US" altLang="en-US" sz="2800" b="1" dirty="0" err="1">
                <a:latin typeface="VNI-Times" pitchFamily="2" charset="0"/>
                <a:cs typeface="Vani" panose="020B0502040204020203" pitchFamily="34" charset="0"/>
              </a:rPr>
              <a:t>duï</a:t>
            </a:r>
            <a:r>
              <a:rPr lang="en-US" altLang="en-US" sz="2800" dirty="0">
                <a:latin typeface="VNI-Times" pitchFamily="2" charset="0"/>
                <a:cs typeface="Vani" panose="020B0502040204020203" pitchFamily="34" charset="0"/>
              </a:rPr>
              <a:t>:</a:t>
            </a:r>
            <a:endParaRPr lang="en-GB" altLang="en-US" sz="2800" dirty="0">
              <a:latin typeface="VNI-Times" pitchFamily="2" charset="0"/>
              <a:cs typeface="Vani" panose="020B0502040204020203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85787" y="1093786"/>
            <a:ext cx="8836025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19050" indent="-19050"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en-US" sz="2800" u="sng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Vd1</a:t>
            </a:r>
            <a:r>
              <a:rPr lang="en-US" sz="28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Xeùt</a:t>
            </a:r>
            <a:r>
              <a:rPr lang="en-US" sz="28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oån</a:t>
            </a:r>
            <a:r>
              <a:rPr lang="en-US" sz="28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ñònh</a:t>
            </a:r>
            <a:r>
              <a:rPr lang="en-US" sz="28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tieâu</a:t>
            </a:r>
            <a:r>
              <a:rPr lang="en-US" sz="28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chuaån</a:t>
            </a:r>
            <a:r>
              <a:rPr lang="en-US" sz="28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Routh</a:t>
            </a:r>
            <a:r>
              <a:rPr lang="en-US" sz="28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heä</a:t>
            </a:r>
            <a:r>
              <a:rPr lang="en-US" sz="28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thoáng</a:t>
            </a:r>
            <a:r>
              <a:rPr lang="en-US" sz="28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ÑKTÑ </a:t>
            </a:r>
            <a:r>
              <a:rPr lang="en-US" sz="2800" dirty="0" err="1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coù</a:t>
            </a:r>
            <a:r>
              <a:rPr lang="en-US" sz="28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PTÑT:</a:t>
            </a:r>
          </a:p>
          <a:p>
            <a:pPr marL="2057400" indent="228600" algn="just">
              <a:spcAft>
                <a:spcPts val="0"/>
              </a:spcAft>
              <a:defRPr/>
            </a:pPr>
            <a:r>
              <a:rPr lang="en-US" sz="3600" b="1" dirty="0">
                <a:solidFill>
                  <a:srgbClr val="FF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b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3600" b="1" baseline="30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600" b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3600" b="1" dirty="0">
                <a:solidFill>
                  <a:srgbClr val="0000FF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600" b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3600" b="1" baseline="30000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b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3600" b="1" dirty="0">
                <a:solidFill>
                  <a:srgbClr val="FF0000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b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s+</a:t>
            </a:r>
            <a:r>
              <a:rPr lang="en-US" sz="3600" b="1" dirty="0">
                <a:solidFill>
                  <a:srgbClr val="0000FF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3600" b="1" dirty="0"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GB" sz="3600" b="1" dirty="0"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85787" y="3156958"/>
            <a:ext cx="539908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800" u="sng" dirty="0" err="1">
                <a:latin typeface="VNI-Times" pitchFamily="2" charset="0"/>
                <a:cs typeface="Times New Roman" panose="02020603050405020304" pitchFamily="18" charset="0"/>
              </a:rPr>
              <a:t>Giải</a:t>
            </a:r>
            <a:r>
              <a:rPr lang="en-US" altLang="en-US" sz="2800" u="sng" dirty="0">
                <a:latin typeface="VNI-Times" pitchFamily="2" charset="0"/>
                <a:cs typeface="Times New Roman" panose="02020603050405020304" pitchFamily="18" charset="0"/>
              </a:rPr>
              <a:t>: </a:t>
            </a:r>
            <a:r>
              <a:rPr lang="en-US" altLang="en-US" sz="2800" dirty="0" err="1">
                <a:latin typeface="VNI-Times" pitchFamily="2" charset="0"/>
              </a:rPr>
              <a:t>Thieát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laäp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baûng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Routh</a:t>
            </a:r>
            <a:endParaRPr lang="en-US" altLang="en-US" sz="2800" dirty="0">
              <a:latin typeface="VNI-Times" pitchFamily="2" charset="0"/>
            </a:endParaRPr>
          </a:p>
          <a:p>
            <a:endParaRPr lang="en-GB" altLang="en-US" sz="2800" dirty="0">
              <a:latin typeface="VNI-Times" pitchFamily="2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543174" y="3916362"/>
            <a:ext cx="40607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S</a:t>
            </a:r>
            <a:r>
              <a:rPr lang="en-US" altLang="en-US" sz="2800" baseline="30000" dirty="0">
                <a:latin typeface="VNI-Times" pitchFamily="2" charset="0"/>
                <a:cs typeface="Times New Roman" panose="02020603050405020304" pitchFamily="18" charset="0"/>
              </a:rPr>
              <a:t>3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		</a:t>
            </a:r>
            <a:r>
              <a:rPr lang="en-US" altLang="en-US" sz="3200" b="1" dirty="0">
                <a:solidFill>
                  <a:srgbClr val="FF0000"/>
                </a:solidFill>
                <a:latin typeface="VNI-Times" pitchFamily="2" charset="0"/>
                <a:cs typeface="Times New Roman" panose="02020603050405020304" pitchFamily="18" charset="0"/>
              </a:rPr>
              <a:t>2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	</a:t>
            </a:r>
            <a:r>
              <a:rPr lang="en-US" altLang="en-US" sz="3200" b="1" dirty="0">
                <a:solidFill>
                  <a:srgbClr val="FF0000"/>
                </a:solidFill>
                <a:latin typeface="VNI-Times" pitchFamily="2" charset="0"/>
                <a:cs typeface="Times New Roman" panose="02020603050405020304" pitchFamily="18" charset="0"/>
              </a:rPr>
              <a:t>2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	0</a:t>
            </a:r>
            <a:endParaRPr lang="en-US" alt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2552700" y="4570412"/>
            <a:ext cx="41504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chemeClr val="tx1">
                    <a:lumMod val="95000"/>
                  </a:schemeClr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800" baseline="30000" dirty="0">
                <a:solidFill>
                  <a:schemeClr val="tx1">
                    <a:lumMod val="95000"/>
                  </a:schemeClr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solidFill>
                  <a:schemeClr val="tx1">
                    <a:lumMod val="95000"/>
                  </a:schemeClr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3200" b="1" dirty="0">
                <a:solidFill>
                  <a:srgbClr val="0000FF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800" dirty="0">
                <a:solidFill>
                  <a:srgbClr val="0000FF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b="1" dirty="0">
                <a:solidFill>
                  <a:srgbClr val="0000FF"/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800" dirty="0">
                <a:solidFill>
                  <a:schemeClr val="tx1">
                    <a:lumMod val="95000"/>
                  </a:schemeClr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	0 </a:t>
            </a:r>
            <a:endParaRPr lang="en-US" sz="28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38412" y="5224461"/>
            <a:ext cx="3321050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chemeClr val="tx1">
                    <a:lumMod val="95000"/>
                  </a:schemeClr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800" baseline="30000" dirty="0">
                <a:solidFill>
                  <a:schemeClr val="tx1">
                    <a:lumMod val="95000"/>
                  </a:schemeClr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800" dirty="0">
                <a:solidFill>
                  <a:schemeClr val="tx1">
                    <a:lumMod val="95000"/>
                  </a:schemeClr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b1	b2</a:t>
            </a:r>
            <a:endParaRPr lang="en-US" sz="28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52699" y="5876925"/>
            <a:ext cx="237490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chemeClr val="tx1">
                    <a:lumMod val="95000"/>
                  </a:schemeClr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800" baseline="30000" dirty="0">
                <a:solidFill>
                  <a:schemeClr val="tx1">
                    <a:lumMod val="95000"/>
                  </a:schemeClr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800" dirty="0">
                <a:solidFill>
                  <a:schemeClr val="tx1">
                    <a:lumMod val="95000"/>
                  </a:schemeClr>
                </a:solidFill>
                <a:latin typeface="VNI-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c1</a:t>
            </a:r>
            <a:endParaRPr lang="en-US" sz="28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7" grpId="0"/>
      <p:bldP spid="3" grpId="0"/>
      <p:bldP spid="4" grpId="0"/>
      <p:bldP spid="6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Rectangle 1"/>
          <p:cNvSpPr>
            <a:spLocks noChangeArrowheads="1"/>
          </p:cNvSpPr>
          <p:nvPr/>
        </p:nvSpPr>
        <p:spPr bwMode="auto">
          <a:xfrm>
            <a:off x="762000" y="644525"/>
            <a:ext cx="84169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vi-V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Tính t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oán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GB" altLang="en-US" sz="2800" dirty="0">
              <a:latin typeface="VNI-Times" pitchFamily="2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>
                <a:spLocks noChangeArrowheads="1"/>
              </p:cNvSpPr>
              <p:nvPr/>
            </p:nvSpPr>
            <p:spPr bwMode="auto">
              <a:xfrm>
                <a:off x="962024" y="1824561"/>
                <a:ext cx="6248400" cy="12717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=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en-US" sz="36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num>
                      <m:den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=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en-US" sz="36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altLang="en-US" sz="360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altLang="en-US" sz="360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en-US" sz="360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e>
                                <m:e>
                                  <m:r>
                                    <a:rPr lang="en-US" altLang="en-US" sz="360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</m:d>
                      </m:num>
                      <m:den>
                        <m: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(−4)</m:t>
                        </m:r>
                      </m:num>
                      <m:den>
                        <m: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en-US" sz="36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</a:t>
                </a:r>
                <a:endParaRPr lang="en-US" altLang="en-US" sz="2800" dirty="0">
                  <a:latin typeface="VNI-Times" pitchFamily="2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62024" y="1824561"/>
                <a:ext cx="6248400" cy="1271758"/>
              </a:xfrm>
              <a:prstGeom prst="rect">
                <a:avLst/>
              </a:prstGeom>
              <a:blipFill rotWithShape="0">
                <a:blip r:embed="rId2"/>
                <a:stretch>
                  <a:fillRect b="-191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>
                <a:spLocks noChangeArrowheads="1"/>
              </p:cNvSpPr>
              <p:nvPr/>
            </p:nvSpPr>
            <p:spPr bwMode="auto">
              <a:xfrm>
                <a:off x="1114424" y="5019849"/>
                <a:ext cx="5472718" cy="16419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=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en-US" sz="36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num>
                      <m:den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=-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en-US" sz="36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altLang="en-US" sz="360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e>
                                <m:e>
                                  <m:r>
                                    <a:rPr lang="en-US" altLang="en-US" sz="360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f>
                                    <m:f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e>
                                <m:e>
                                  <m:r>
                                    <a:rPr lang="en-US" altLang="en-US" sz="360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num>
                      <m:den>
                        <m:f>
                          <m:f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= </a:t>
                </a:r>
                <a:r>
                  <a:rPr lang="en-US" altLang="en-US" sz="32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1</a:t>
                </a:r>
                <a:endParaRPr lang="en-US" altLang="en-US" sz="3200" dirty="0">
                  <a:latin typeface="VNI-Times" pitchFamily="2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14424" y="5019849"/>
                <a:ext cx="5472718" cy="164198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>
                <a:spLocks noChangeArrowheads="1"/>
              </p:cNvSpPr>
              <p:nvPr/>
            </p:nvSpPr>
            <p:spPr bwMode="auto">
              <a:xfrm>
                <a:off x="1114424" y="3426719"/>
                <a:ext cx="5472718" cy="1317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=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en-US" sz="36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5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num>
                      <m:den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=-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en-US" sz="36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altLang="en-US" sz="360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altLang="en-US" sz="360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en-US" sz="360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e>
                                <m:e>
                                  <m:r>
                                    <a:rPr lang="en-US" altLang="en-US" sz="360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num>
                      <m:den>
                        <m: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= </a:t>
                </a:r>
                <a:r>
                  <a:rPr lang="en-US" altLang="en-US" sz="36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num>
                      <m:den>
                        <m: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en-US" sz="36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= </a:t>
                </a:r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0</a:t>
                </a:r>
                <a:endParaRPr lang="en-US" altLang="en-US" sz="2800" dirty="0">
                  <a:latin typeface="VNI-Times" pitchFamily="2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14424" y="3426719"/>
                <a:ext cx="5472718" cy="131741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Oval 9"/>
          <p:cNvSpPr/>
          <p:nvPr/>
        </p:nvSpPr>
        <p:spPr>
          <a:xfrm>
            <a:off x="7529512" y="26386"/>
            <a:ext cx="509588" cy="10131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0424" y="106965"/>
            <a:ext cx="4620693" cy="2719982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9178925" y="304800"/>
            <a:ext cx="0" cy="11621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0896600" y="304800"/>
            <a:ext cx="0" cy="11621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9296400" y="905669"/>
            <a:ext cx="381000" cy="56128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9178925" y="324591"/>
            <a:ext cx="0" cy="1162156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1582400" y="304800"/>
            <a:ext cx="0" cy="1162156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10210800" y="106965"/>
            <a:ext cx="685800" cy="135999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9269413" y="799458"/>
            <a:ext cx="457200" cy="773707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9156440" y="996268"/>
            <a:ext cx="0" cy="109405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0897849" y="996268"/>
            <a:ext cx="0" cy="109405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9282400" y="1676400"/>
            <a:ext cx="533400" cy="457200"/>
          </a:xfrm>
          <a:prstGeom prst="ellipse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8" grpId="0"/>
      <p:bldP spid="12" grpId="0"/>
      <p:bldP spid="13" grpId="0"/>
      <p:bldP spid="18" grpId="0" animBg="1"/>
      <p:bldP spid="18" grpId="1" animBg="1"/>
      <p:bldP spid="25" grpId="0" animBg="1"/>
      <p:bldP spid="25" grpId="1" animBg="1"/>
      <p:bldP spid="26" grpId="0" animBg="1"/>
      <p:bldP spid="26" grpId="1" animBg="1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>
                <a:spLocks noChangeArrowheads="1"/>
              </p:cNvSpPr>
              <p:nvPr/>
            </p:nvSpPr>
            <p:spPr bwMode="auto">
              <a:xfrm>
                <a:off x="3746500" y="613035"/>
                <a:ext cx="5549900" cy="38309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anose="05000000000000000000" pitchFamily="2" charset="2"/>
                  <a:buChar char="l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Wingdings" panose="05000000000000000000" pitchFamily="2" charset="2"/>
                  <a:buChar char="l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SzPct val="75000"/>
                  <a:buFont typeface="Wingdings" panose="05000000000000000000" pitchFamily="2" charset="2"/>
                  <a:buChar char="l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folHlink"/>
                  </a:buClr>
                  <a:buSzPct val="75000"/>
                  <a:buFont typeface="Wingdings" panose="05000000000000000000" pitchFamily="2" charset="2"/>
                  <a:buChar char="l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tx1"/>
                  </a:buClr>
                  <a:buSzPct val="75000"/>
                  <a:buFont typeface="Wingdings" panose="05000000000000000000" pitchFamily="2" charset="2"/>
                  <a:buChar char="l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SzPct val="75000"/>
                  <a:buFont typeface="Wingdings" panose="05000000000000000000" pitchFamily="2" charset="2"/>
                  <a:buChar char="l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SzPct val="75000"/>
                  <a:buFont typeface="Wingdings" panose="05000000000000000000" pitchFamily="2" charset="2"/>
                  <a:buChar char="l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SzPct val="75000"/>
                  <a:buFont typeface="Wingdings" panose="05000000000000000000" pitchFamily="2" charset="2"/>
                  <a:buChar char="l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SzPct val="75000"/>
                  <a:buFont typeface="Wingdings" panose="05000000000000000000" pitchFamily="2" charset="2"/>
                  <a:buChar char="l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r>
                  <a:rPr lang="en-US" dirty="0">
                    <a:latin typeface="VNI-Times" pitchFamily="2" charset="0"/>
                    <a:cs typeface="Times New Roman" panose="02020603050405020304" pitchFamily="18" charset="0"/>
                  </a:rPr>
                  <a:t>S</a:t>
                </a:r>
                <a:r>
                  <a:rPr lang="en-US" baseline="30000" dirty="0">
                    <a:latin typeface="VNI-Times" pitchFamily="2" charset="0"/>
                    <a:cs typeface="Times New Roman" panose="02020603050405020304" pitchFamily="18" charset="0"/>
                  </a:rPr>
                  <a:t>3</a:t>
                </a:r>
                <a:r>
                  <a:rPr lang="en-US" dirty="0">
                    <a:latin typeface="VNI-Times" pitchFamily="2" charset="0"/>
                    <a:cs typeface="Times New Roman" panose="02020603050405020304" pitchFamily="18" charset="0"/>
                  </a:rPr>
                  <a:t>		</a:t>
                </a:r>
                <a:r>
                  <a:rPr lang="en-US" u="sng" dirty="0">
                    <a:solidFill>
                      <a:schemeClr val="tx1">
                        <a:lumMod val="95000"/>
                      </a:schemeClr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2</a:t>
                </a:r>
                <a:r>
                  <a:rPr lang="en-US" dirty="0">
                    <a:latin typeface="VNI-Times" pitchFamily="2" charset="0"/>
                    <a:cs typeface="Times New Roman" panose="02020603050405020304" pitchFamily="18" charset="0"/>
                  </a:rPr>
                  <a:t>	</a:t>
                </a:r>
                <a:r>
                  <a:rPr lang="en-US" dirty="0" smtClean="0">
                    <a:latin typeface="VNI-Times" pitchFamily="2" charset="0"/>
                    <a:cs typeface="Times New Roman" panose="02020603050405020304" pitchFamily="18" charset="0"/>
                  </a:rPr>
                  <a:t>  2</a:t>
                </a:r>
                <a:r>
                  <a:rPr lang="en-US" dirty="0">
                    <a:latin typeface="VNI-Times" pitchFamily="2" charset="0"/>
                    <a:cs typeface="Times New Roman" panose="02020603050405020304" pitchFamily="18" charset="0"/>
                  </a:rPr>
                  <a:t>	</a:t>
                </a:r>
                <a:r>
                  <a:rPr lang="en-US" dirty="0" smtClean="0">
                    <a:latin typeface="VNI-Times" pitchFamily="2" charset="0"/>
                    <a:cs typeface="Times New Roman" panose="02020603050405020304" pitchFamily="18" charset="0"/>
                  </a:rPr>
                  <a:t>    0</a:t>
                </a:r>
                <a:endParaRPr lang="en-GB" dirty="0">
                  <a:latin typeface="VNI-Times" pitchFamily="2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endParaRPr lang="en-US" dirty="0" smtClean="0">
                  <a:latin typeface="VNI-Times" pitchFamily="2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r>
                  <a:rPr lang="en-US" dirty="0" smtClean="0">
                    <a:latin typeface="VNI-Times" pitchFamily="2" charset="0"/>
                    <a:cs typeface="Times New Roman" panose="02020603050405020304" pitchFamily="18" charset="0"/>
                  </a:rPr>
                  <a:t>S</a:t>
                </a:r>
                <a:r>
                  <a:rPr lang="en-US" baseline="30000" dirty="0" smtClean="0">
                    <a:latin typeface="VNI-Times" pitchFamily="2" charset="0"/>
                    <a:cs typeface="Times New Roman" panose="02020603050405020304" pitchFamily="18" charset="0"/>
                  </a:rPr>
                  <a:t>2</a:t>
                </a:r>
                <a:r>
                  <a:rPr lang="en-US" dirty="0">
                    <a:latin typeface="VNI-Times" pitchFamily="2" charset="0"/>
                    <a:cs typeface="Times New Roman" panose="02020603050405020304" pitchFamily="18" charset="0"/>
                  </a:rPr>
                  <a:t>		</a:t>
                </a:r>
                <a:r>
                  <a:rPr lang="en-US" u="sng" dirty="0">
                    <a:latin typeface="VNI-Times" pitchFamily="2" charset="0"/>
                    <a:cs typeface="Times New Roman" panose="02020603050405020304" pitchFamily="18" charset="0"/>
                  </a:rPr>
                  <a:t>3</a:t>
                </a:r>
                <a:r>
                  <a:rPr lang="en-US" dirty="0">
                    <a:latin typeface="VNI-Times" pitchFamily="2" charset="0"/>
                    <a:cs typeface="Times New Roman" panose="02020603050405020304" pitchFamily="18" charset="0"/>
                  </a:rPr>
                  <a:t>	</a:t>
                </a:r>
                <a:r>
                  <a:rPr lang="en-US" dirty="0" smtClean="0">
                    <a:latin typeface="VNI-Times" pitchFamily="2" charset="0"/>
                    <a:cs typeface="Times New Roman" panose="02020603050405020304" pitchFamily="18" charset="0"/>
                  </a:rPr>
                  <a:t>  1</a:t>
                </a:r>
                <a:r>
                  <a:rPr lang="en-US" dirty="0">
                    <a:latin typeface="VNI-Times" pitchFamily="2" charset="0"/>
                    <a:cs typeface="Times New Roman" panose="02020603050405020304" pitchFamily="18" charset="0"/>
                  </a:rPr>
                  <a:t>	</a:t>
                </a:r>
                <a:r>
                  <a:rPr lang="en-US" dirty="0" smtClean="0">
                    <a:latin typeface="VNI-Times" pitchFamily="2" charset="0"/>
                    <a:cs typeface="Times New Roman" panose="02020603050405020304" pitchFamily="18" charset="0"/>
                  </a:rPr>
                  <a:t>    0</a:t>
                </a:r>
                <a:endParaRPr lang="en-GB" dirty="0">
                  <a:latin typeface="VNI-Times" pitchFamily="2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endParaRPr lang="en-US" dirty="0" smtClean="0">
                  <a:latin typeface="VNI-Times" pitchFamily="2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r>
                  <a:rPr lang="en-US" dirty="0" smtClean="0">
                    <a:latin typeface="VNI-Times" pitchFamily="2" charset="0"/>
                    <a:cs typeface="Times New Roman" panose="02020603050405020304" pitchFamily="18" charset="0"/>
                  </a:rPr>
                  <a:t>S</a:t>
                </a:r>
                <a:r>
                  <a:rPr lang="en-US" baseline="30000" dirty="0" smtClean="0">
                    <a:latin typeface="VNI-Times" pitchFamily="2" charset="0"/>
                    <a:cs typeface="Times New Roman" panose="02020603050405020304" pitchFamily="18" charset="0"/>
                  </a:rPr>
                  <a:t>1</a:t>
                </a:r>
                <a:r>
                  <a:rPr lang="en-US" dirty="0">
                    <a:latin typeface="VNI-Times" pitchFamily="2" charset="0"/>
                    <a:cs typeface="Times New Roman" panose="02020603050405020304" pitchFamily="18" charset="0"/>
                  </a:rPr>
                  <a:t>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dirty="0">
                    <a:latin typeface="VNI-Times" pitchFamily="2" charset="0"/>
                    <a:cs typeface="Times New Roman" panose="02020603050405020304" pitchFamily="18" charset="0"/>
                  </a:rPr>
                  <a:t>	</a:t>
                </a:r>
                <a:r>
                  <a:rPr lang="en-US" dirty="0" smtClean="0">
                    <a:latin typeface="VNI-Times" pitchFamily="2" charset="0"/>
                    <a:cs typeface="Times New Roman" panose="02020603050405020304" pitchFamily="18" charset="0"/>
                  </a:rPr>
                  <a:t>  0</a:t>
                </a:r>
                <a:endParaRPr lang="en-GB" dirty="0">
                  <a:latin typeface="VNI-Times" pitchFamily="2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endParaRPr lang="en-US" dirty="0" smtClean="0">
                  <a:latin typeface="VNI-Times" pitchFamily="2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r>
                  <a:rPr lang="en-US" dirty="0" smtClean="0">
                    <a:latin typeface="VNI-Times" pitchFamily="2" charset="0"/>
                    <a:cs typeface="Times New Roman" panose="02020603050405020304" pitchFamily="18" charset="0"/>
                  </a:rPr>
                  <a:t>S</a:t>
                </a:r>
                <a:r>
                  <a:rPr lang="en-US" baseline="30000" dirty="0" smtClean="0">
                    <a:latin typeface="VNI-Times" pitchFamily="2" charset="0"/>
                    <a:cs typeface="Times New Roman" panose="02020603050405020304" pitchFamily="18" charset="0"/>
                  </a:rPr>
                  <a:t>0</a:t>
                </a:r>
                <a:r>
                  <a:rPr lang="en-US" dirty="0">
                    <a:latin typeface="VNI-Times" pitchFamily="2" charset="0"/>
                    <a:cs typeface="Times New Roman" panose="02020603050405020304" pitchFamily="18" charset="0"/>
                  </a:rPr>
                  <a:t>		</a:t>
                </a:r>
                <a:r>
                  <a:rPr lang="en-US" u="sng" dirty="0">
                    <a:latin typeface="VNI-Times" pitchFamily="2" charset="0"/>
                    <a:cs typeface="Times New Roman" panose="02020603050405020304" pitchFamily="18" charset="0"/>
                  </a:rPr>
                  <a:t>1</a:t>
                </a:r>
                <a:endParaRPr lang="en-GB" dirty="0">
                  <a:latin typeface="VNI-Times" pitchFamily="2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46500" y="613035"/>
                <a:ext cx="5549900" cy="3830985"/>
              </a:xfrm>
              <a:prstGeom prst="rect">
                <a:avLst/>
              </a:prstGeom>
              <a:blipFill rotWithShape="0">
                <a:blip r:embed="rId2"/>
                <a:stretch>
                  <a:fillRect l="-2857" t="-1911" b="-445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685800" y="4800600"/>
            <a:ext cx="9601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8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alt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altLang="en-US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Routh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85800" y="896937"/>
            <a:ext cx="8610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GB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5029200" y="381000"/>
            <a:ext cx="1418444" cy="418756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1" grpId="0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06" y="734340"/>
            <a:ext cx="900509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4762" y="115797"/>
            <a:ext cx="1870075" cy="523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800" b="1" dirty="0" err="1">
                <a:latin typeface="VNI-Times" pitchFamily="2" charset="0"/>
                <a:cs typeface="Vani" panose="020B0502040204020203" pitchFamily="34" charset="0"/>
              </a:rPr>
              <a:t>Ví</a:t>
            </a:r>
            <a:r>
              <a:rPr lang="en-US" altLang="en-US" sz="2800" b="1" dirty="0">
                <a:latin typeface="VNI-Times" pitchFamily="2" charset="0"/>
                <a:cs typeface="Vani" panose="020B0502040204020203" pitchFamily="34" charset="0"/>
              </a:rPr>
              <a:t> </a:t>
            </a:r>
            <a:r>
              <a:rPr lang="en-US" altLang="en-US" sz="2800" b="1" dirty="0" err="1">
                <a:latin typeface="VNI-Times" pitchFamily="2" charset="0"/>
                <a:cs typeface="Vani" panose="020B0502040204020203" pitchFamily="34" charset="0"/>
              </a:rPr>
              <a:t>duï</a:t>
            </a:r>
            <a:r>
              <a:rPr lang="en-US" altLang="en-US" sz="2800" dirty="0">
                <a:latin typeface="VNI-Times" pitchFamily="2" charset="0"/>
                <a:cs typeface="Vani" panose="020B0502040204020203" pitchFamily="34" charset="0"/>
              </a:rPr>
              <a:t> 2:</a:t>
            </a:r>
            <a:endParaRPr lang="en-GB" altLang="en-US" sz="2800" dirty="0">
              <a:latin typeface="VNI-Times" pitchFamily="2" charset="0"/>
              <a:cs typeface="Vani" panose="020B0502040204020203" pitchFamily="34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706564" y="1338264"/>
            <a:ext cx="40862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n-US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Giải:</a:t>
            </a:r>
            <a:endParaRPr lang="en-GB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2206625" y="2066926"/>
            <a:ext cx="1752600" cy="402907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C00000"/>
              </a:solidFill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443706" y="6096000"/>
            <a:ext cx="9005094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ệ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Routh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endParaRPr lang="en-GB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1732755" y="2240922"/>
            <a:ext cx="5481638" cy="531812"/>
          </a:xfrm>
          <a:prstGeom prst="rect">
            <a:avLst/>
          </a:prstGeom>
          <a:blipFill rotWithShape="0">
            <a:blip r:embed="rId3"/>
            <a:stretch>
              <a:fillRect t="-9195" b="-32184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10" name="Rectangle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1722437" y="2868758"/>
            <a:ext cx="5481638" cy="532966"/>
          </a:xfrm>
          <a:prstGeom prst="rect">
            <a:avLst/>
          </a:prstGeom>
          <a:blipFill rotWithShape="0">
            <a:blip r:embed="rId4"/>
            <a:stretch>
              <a:fillRect t="-9195" b="-32184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14" name="Rectangle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1722438" y="3473339"/>
            <a:ext cx="5980113" cy="701602"/>
          </a:xfrm>
          <a:prstGeom prst="rect">
            <a:avLst/>
          </a:prstGeom>
          <a:blipFill rotWithShape="0">
            <a:blip r:embed="rId5"/>
            <a:stretch>
              <a:fillRect b="-10435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15" name="Rectangle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1657349" y="4258162"/>
            <a:ext cx="5980113" cy="700705"/>
          </a:xfrm>
          <a:prstGeom prst="rect">
            <a:avLst/>
          </a:prstGeom>
          <a:blipFill rotWithShape="0">
            <a:blip r:embed="rId6"/>
            <a:stretch>
              <a:fillRect b="-11404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16" name="Rectangle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1685924" y="5126404"/>
            <a:ext cx="5980113" cy="532966"/>
          </a:xfrm>
          <a:prstGeom prst="rect">
            <a:avLst/>
          </a:prstGeom>
          <a:blipFill rotWithShape="0">
            <a:blip r:embed="rId7"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5" grpId="0" animBg="1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457200" y="337208"/>
            <a:ext cx="140775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indent="0"/>
            <a:r>
              <a:rPr lang="en-US" altLang="en-US" sz="2800" b="1" dirty="0" err="1">
                <a:latin typeface="VNI-Times" pitchFamily="2" charset="0"/>
                <a:cs typeface="Vani" panose="020B0502040204020203" pitchFamily="34" charset="0"/>
              </a:rPr>
              <a:t>Ví</a:t>
            </a:r>
            <a:r>
              <a:rPr lang="en-US" altLang="en-US" sz="2800" b="1" dirty="0">
                <a:latin typeface="VNI-Times" pitchFamily="2" charset="0"/>
                <a:cs typeface="Vani" panose="020B0502040204020203" pitchFamily="34" charset="0"/>
              </a:rPr>
              <a:t> </a:t>
            </a:r>
            <a:r>
              <a:rPr lang="en-US" altLang="en-US" sz="2800" b="1" dirty="0" err="1">
                <a:latin typeface="VNI-Times" pitchFamily="2" charset="0"/>
                <a:cs typeface="Vani" panose="020B0502040204020203" pitchFamily="34" charset="0"/>
              </a:rPr>
              <a:t>duï</a:t>
            </a:r>
            <a:r>
              <a:rPr lang="en-US" altLang="en-US" sz="2800" dirty="0">
                <a:latin typeface="VNI-Times" pitchFamily="2" charset="0"/>
                <a:cs typeface="Vani" panose="020B0502040204020203" pitchFamily="34" charset="0"/>
              </a:rPr>
              <a:t> 3:</a:t>
            </a:r>
            <a:endParaRPr lang="en-GB" altLang="en-US" sz="2800" dirty="0">
              <a:latin typeface="VNI-Times" pitchFamily="2" charset="0"/>
              <a:cs typeface="Vani" panose="020B0502040204020203" pitchFamily="34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57200" y="1917481"/>
            <a:ext cx="86106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GB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457200" y="1078210"/>
            <a:ext cx="8610600" cy="52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PTĐT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endParaRPr lang="en-GB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3124201" y="1614704"/>
            <a:ext cx="3955473" cy="532966"/>
          </a:xfrm>
          <a:prstGeom prst="rect">
            <a:avLst/>
          </a:prstGeom>
          <a:blipFill rotWithShape="0">
            <a:blip r:embed="rId2"/>
            <a:stretch>
              <a:fillRect t="-9195" b="-32184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8" name="Rectangle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2209800" y="2886075"/>
            <a:ext cx="5980113" cy="531812"/>
          </a:xfrm>
          <a:prstGeom prst="rect">
            <a:avLst/>
          </a:prstGeom>
          <a:blipFill rotWithShape="0">
            <a:blip r:embed="rId3"/>
            <a:stretch>
              <a:fillRect t="-9091" b="-31818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9" name="Rectangle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2209800" y="3449636"/>
            <a:ext cx="6172200" cy="532966"/>
          </a:xfrm>
          <a:prstGeom prst="rect">
            <a:avLst/>
          </a:prstGeom>
          <a:blipFill rotWithShape="0">
            <a:blip r:embed="rId4"/>
            <a:stretch>
              <a:fillRect t="-9195" b="-32184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10" name="Rectangle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2209801" y="4192218"/>
            <a:ext cx="5980113" cy="699166"/>
          </a:xfrm>
          <a:prstGeom prst="rect">
            <a:avLst/>
          </a:prstGeom>
          <a:blipFill rotWithShape="0">
            <a:blip r:embed="rId5"/>
            <a:stretch>
              <a:fillRect b="-10526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14" name="Rectangle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2144712" y="4974220"/>
            <a:ext cx="5980113" cy="703911"/>
          </a:xfrm>
          <a:prstGeom prst="rect">
            <a:avLst/>
          </a:prstGeom>
          <a:blipFill rotWithShape="0">
            <a:blip r:embed="rId6"/>
            <a:stretch>
              <a:fillRect b="-11304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15" name="Rectangle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2173287" y="5844065"/>
            <a:ext cx="5980113" cy="532966"/>
          </a:xfrm>
          <a:prstGeom prst="rect">
            <a:avLst/>
          </a:prstGeom>
          <a:blipFill rotWithShape="0">
            <a:blip r:embed="rId7"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2" name="Rectangle 1"/>
          <p:cNvSpPr/>
          <p:nvPr/>
        </p:nvSpPr>
        <p:spPr>
          <a:xfrm>
            <a:off x="2144713" y="2743200"/>
            <a:ext cx="6045200" cy="381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13" grpId="0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609601" y="755651"/>
            <a:ext cx="1447799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GB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5486401" y="86630"/>
            <a:ext cx="4981575" cy="468975"/>
          </a:xfrm>
          <a:prstGeom prst="rect">
            <a:avLst/>
          </a:prstGeom>
          <a:blipFill rotWithShape="0">
            <a:blip r:embed="rId2"/>
            <a:stretch>
              <a:fillRect l="-245" t="-6494" b="-31169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9" name="Rectangle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5486400" y="595092"/>
            <a:ext cx="4572001" cy="470000"/>
          </a:xfrm>
          <a:prstGeom prst="rect">
            <a:avLst/>
          </a:prstGeom>
          <a:blipFill rotWithShape="0">
            <a:blip r:embed="rId3"/>
            <a:stretch>
              <a:fillRect l="-267" t="-7792" b="-2987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10" name="Rectangle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5486399" y="972191"/>
            <a:ext cx="5642476" cy="614399"/>
          </a:xfrm>
          <a:prstGeom prst="rect">
            <a:avLst/>
          </a:prstGeom>
          <a:blipFill rotWithShape="0">
            <a:blip r:embed="rId4"/>
            <a:stretch>
              <a:fillRect b="-8911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14" name="Rectangle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5486399" y="1710379"/>
            <a:ext cx="5642476" cy="528030"/>
          </a:xfrm>
          <a:prstGeom prst="rect">
            <a:avLst/>
          </a:prstGeom>
          <a:blipFill rotWithShape="0">
            <a:blip r:embed="rId5"/>
            <a:stretch>
              <a:fillRect l="-216" t="-6977" b="-16279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15" name="Rectangle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5486399" y="2238409"/>
            <a:ext cx="5642476" cy="470000"/>
          </a:xfrm>
          <a:prstGeom prst="rect">
            <a:avLst/>
          </a:prstGeom>
          <a:blipFill rotWithShape="0">
            <a:blip r:embed="rId6"/>
            <a:stretch>
              <a:fillRect l="-216" b="-3896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16" name="Oval 15"/>
          <p:cNvSpPr/>
          <p:nvPr/>
        </p:nvSpPr>
        <p:spPr>
          <a:xfrm>
            <a:off x="5940516" y="6351"/>
            <a:ext cx="1447800" cy="340677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393" name="Rectangle 4"/>
          <p:cNvSpPr>
            <a:spLocks noChangeArrowheads="1"/>
          </p:cNvSpPr>
          <p:nvPr/>
        </p:nvSpPr>
        <p:spPr bwMode="auto">
          <a:xfrm>
            <a:off x="609600" y="3398839"/>
            <a:ext cx="5892801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GB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274312"/>
            <a:ext cx="2398712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4740243"/>
            <a:ext cx="881062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288" y="4502152"/>
            <a:ext cx="2755900" cy="153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 animBg="1"/>
      <p:bldP spid="1639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284956" y="364333"/>
            <a:ext cx="9136064" cy="969962"/>
          </a:xfrm>
        </p:spPr>
        <p:txBody>
          <a:bodyPr/>
          <a:lstStyle/>
          <a:p>
            <a:pPr eaLnBrk="1" hangingPunct="1"/>
            <a:r>
              <a:rPr lang="en-US" altLang="en-US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altLang="en-US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altLang="en-US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33400" y="1408104"/>
            <a:ext cx="6353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dirty="0">
                <a:latin typeface="VNI-Times" pitchFamily="2" charset="0"/>
              </a:rPr>
              <a:t> 1. </a:t>
            </a:r>
            <a:r>
              <a:rPr lang="en-US" altLang="en-US" sz="2800" b="1" u="sng" dirty="0" err="1">
                <a:latin typeface="VNI-Times" pitchFamily="2" charset="0"/>
              </a:rPr>
              <a:t>Ñieàu</a:t>
            </a:r>
            <a:r>
              <a:rPr lang="en-US" altLang="en-US" sz="2800" b="1" u="sng" dirty="0">
                <a:latin typeface="VNI-Times" pitchFamily="2" charset="0"/>
              </a:rPr>
              <a:t> </a:t>
            </a:r>
            <a:r>
              <a:rPr lang="en-US" altLang="en-US" sz="2800" b="1" u="sng" dirty="0" err="1">
                <a:latin typeface="VNI-Times" pitchFamily="2" charset="0"/>
              </a:rPr>
              <a:t>kieän</a:t>
            </a:r>
            <a:r>
              <a:rPr lang="en-US" altLang="en-US" sz="2800" b="1" u="sng" dirty="0">
                <a:latin typeface="VNI-Times" pitchFamily="2" charset="0"/>
              </a:rPr>
              <a:t>  </a:t>
            </a:r>
            <a:r>
              <a:rPr lang="en-US" altLang="en-US" sz="2800" b="1" u="sng" dirty="0" err="1">
                <a:latin typeface="VNI-Times" pitchFamily="2" charset="0"/>
              </a:rPr>
              <a:t>ñeå</a:t>
            </a:r>
            <a:r>
              <a:rPr lang="en-US" altLang="en-US" sz="2800" b="1" u="sng" dirty="0">
                <a:latin typeface="VNI-Times" pitchFamily="2" charset="0"/>
              </a:rPr>
              <a:t> </a:t>
            </a:r>
            <a:r>
              <a:rPr lang="en-US" altLang="en-US" sz="2800" b="1" u="sng" dirty="0" err="1">
                <a:latin typeface="VNI-Times" pitchFamily="2" charset="0"/>
              </a:rPr>
              <a:t>heä</a:t>
            </a:r>
            <a:r>
              <a:rPr lang="en-US" altLang="en-US" sz="2800" b="1" u="sng" dirty="0">
                <a:latin typeface="VNI-Times" pitchFamily="2" charset="0"/>
              </a:rPr>
              <a:t> </a:t>
            </a:r>
            <a:r>
              <a:rPr lang="en-US" altLang="en-US" sz="2800" b="1" u="sng" dirty="0" err="1">
                <a:latin typeface="VNI-Times" pitchFamily="2" charset="0"/>
              </a:rPr>
              <a:t>thoáng</a:t>
            </a:r>
            <a:r>
              <a:rPr lang="en-US" altLang="en-US" sz="2800" b="1" u="sng" dirty="0">
                <a:latin typeface="VNI-Times" pitchFamily="2" charset="0"/>
              </a:rPr>
              <a:t> </a:t>
            </a:r>
            <a:r>
              <a:rPr lang="en-US" altLang="en-US" sz="2800" b="1" u="sng" dirty="0" err="1">
                <a:latin typeface="VNI-Times" pitchFamily="2" charset="0"/>
              </a:rPr>
              <a:t>oån</a:t>
            </a:r>
            <a:r>
              <a:rPr lang="en-US" altLang="en-US" sz="2800" b="1" u="sng" dirty="0">
                <a:latin typeface="VNI-Times" pitchFamily="2" charset="0"/>
              </a:rPr>
              <a:t> </a:t>
            </a:r>
            <a:r>
              <a:rPr lang="en-US" altLang="en-US" sz="2800" b="1" u="sng" dirty="0" err="1">
                <a:latin typeface="VNI-Times" pitchFamily="2" charset="0"/>
              </a:rPr>
              <a:t>ñònh</a:t>
            </a:r>
            <a:r>
              <a:rPr lang="en-US" altLang="en-US" sz="2800" dirty="0">
                <a:latin typeface="VNI-Times" pitchFamily="2" charset="0"/>
              </a:rPr>
              <a:t>:</a:t>
            </a:r>
            <a:endParaRPr lang="en-GB" altLang="en-US" sz="2800" dirty="0">
              <a:latin typeface="VNI-Times" pitchFamily="2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33400" y="2378065"/>
            <a:ext cx="9144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altLang="en-US" sz="2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altLang="en-US" sz="2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GB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33400" y="3929856"/>
            <a:ext cx="9144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800" i="1" dirty="0">
                <a:latin typeface="VNI-Times" pitchFamily="2" charset="0"/>
                <a:cs typeface="Times New Roman" panose="02020603050405020304" pitchFamily="18" charset="0"/>
              </a:rPr>
              <a:t>- </a:t>
            </a:r>
            <a:r>
              <a:rPr lang="en-US" altLang="en-US" sz="2800" b="1" u="sng" dirty="0" err="1">
                <a:solidFill>
                  <a:srgbClr val="C00000"/>
                </a:solidFill>
                <a:latin typeface="VNI-Times" pitchFamily="2" charset="0"/>
                <a:cs typeface="Times New Roman" panose="02020603050405020304" pitchFamily="18" charset="0"/>
              </a:rPr>
              <a:t>Ñieàu</a:t>
            </a:r>
            <a:r>
              <a:rPr lang="en-US" altLang="en-US" sz="2800" b="1" u="sng" dirty="0">
                <a:solidFill>
                  <a:srgbClr val="C00000"/>
                </a:solidFill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C00000"/>
                </a:solidFill>
                <a:latin typeface="VNI-Times" pitchFamily="2" charset="0"/>
                <a:cs typeface="Times New Roman" panose="02020603050405020304" pitchFamily="18" charset="0"/>
              </a:rPr>
              <a:t>kieän</a:t>
            </a:r>
            <a:r>
              <a:rPr lang="en-US" altLang="en-US" sz="2800" b="1" u="sng" dirty="0">
                <a:solidFill>
                  <a:srgbClr val="C00000"/>
                </a:solidFill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C00000"/>
                </a:solidFill>
                <a:latin typeface="VNI-Times" pitchFamily="2" charset="0"/>
                <a:cs typeface="Times New Roman" panose="02020603050405020304" pitchFamily="18" charset="0"/>
              </a:rPr>
              <a:t>ñuû</a:t>
            </a:r>
            <a:r>
              <a:rPr lang="en-US" altLang="en-US" sz="2800" b="1" dirty="0">
                <a:solidFill>
                  <a:srgbClr val="C00000"/>
                </a:solidFill>
                <a:latin typeface="VNI-Times" pitchFamily="2" charset="0"/>
                <a:cs typeface="Times New Roman" panose="02020603050405020304" pitchFamily="18" charset="0"/>
              </a:rPr>
              <a:t>: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Taát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caû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caùc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phaàn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töû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naèm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ôû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coät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1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cuûa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baûng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Routh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ñeàu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phaûi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döông</a:t>
            </a:r>
            <a:endParaRPr lang="en-GB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685800" y="369887"/>
            <a:ext cx="7886700" cy="1325563"/>
          </a:xfrm>
        </p:spPr>
        <p:txBody>
          <a:bodyPr/>
          <a:lstStyle/>
          <a:p>
            <a:pPr eaLnBrk="1" hangingPunct="1"/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685800" y="1433512"/>
            <a:ext cx="548481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800" b="1" dirty="0">
                <a:latin typeface="VNI-Times" pitchFamily="2" charset="0"/>
              </a:rPr>
              <a:t>2. </a:t>
            </a:r>
            <a:r>
              <a:rPr lang="en-US" altLang="en-US" sz="2800" b="1" dirty="0" err="1">
                <a:latin typeface="VNI-Times" pitchFamily="2" charset="0"/>
              </a:rPr>
              <a:t>Caùch</a:t>
            </a:r>
            <a:r>
              <a:rPr lang="en-US" altLang="en-US" sz="2800" b="1" dirty="0">
                <a:latin typeface="VNI-Times" pitchFamily="2" charset="0"/>
              </a:rPr>
              <a:t> </a:t>
            </a:r>
            <a:r>
              <a:rPr lang="en-US" altLang="en-US" sz="2800" b="1" dirty="0" err="1">
                <a:latin typeface="VNI-Times" pitchFamily="2" charset="0"/>
              </a:rPr>
              <a:t>thaønh</a:t>
            </a:r>
            <a:r>
              <a:rPr lang="en-US" altLang="en-US" sz="2800" b="1" dirty="0">
                <a:latin typeface="VNI-Times" pitchFamily="2" charset="0"/>
              </a:rPr>
              <a:t> </a:t>
            </a:r>
            <a:r>
              <a:rPr lang="en-US" altLang="en-US" sz="2800" b="1" dirty="0" err="1">
                <a:latin typeface="VNI-Times" pitchFamily="2" charset="0"/>
              </a:rPr>
              <a:t>laäp</a:t>
            </a:r>
            <a:r>
              <a:rPr lang="en-US" altLang="en-US" sz="2800" b="1" dirty="0">
                <a:latin typeface="VNI-Times" pitchFamily="2" charset="0"/>
              </a:rPr>
              <a:t> </a:t>
            </a:r>
            <a:r>
              <a:rPr lang="en-US" altLang="en-US" sz="2800" b="1" dirty="0" err="1">
                <a:latin typeface="VNI-Times" pitchFamily="2" charset="0"/>
              </a:rPr>
              <a:t>baûng</a:t>
            </a:r>
            <a:r>
              <a:rPr lang="en-US" altLang="en-US" sz="2800" b="1" dirty="0">
                <a:latin typeface="VNI-Times" pitchFamily="2" charset="0"/>
              </a:rPr>
              <a:t> </a:t>
            </a:r>
            <a:r>
              <a:rPr lang="en-US" altLang="en-US" sz="2800" b="1" dirty="0" err="1">
                <a:latin typeface="VNI-Times" pitchFamily="2" charset="0"/>
              </a:rPr>
              <a:t>Routh</a:t>
            </a:r>
            <a:r>
              <a:rPr lang="en-US" altLang="en-US" sz="2800" dirty="0">
                <a:latin typeface="VNI-Times" pitchFamily="2" charset="0"/>
              </a:rPr>
              <a:t>:</a:t>
            </a:r>
            <a:endParaRPr lang="en-GB" altLang="en-US" sz="2800" dirty="0">
              <a:latin typeface="VNI-Times" pitchFamily="2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85006" y="2514600"/>
            <a:ext cx="9068594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800" dirty="0" err="1">
                <a:latin typeface="VNI-Times" pitchFamily="2" charset="0"/>
              </a:rPr>
              <a:t>Neáu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phöông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trình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ñaëc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tröng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laø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caáp</a:t>
            </a:r>
            <a:r>
              <a:rPr lang="en-US" altLang="en-US" sz="2800" dirty="0">
                <a:latin typeface="VNI-Times" pitchFamily="2" charset="0"/>
              </a:rPr>
              <a:t> n </a:t>
            </a:r>
            <a:r>
              <a:rPr lang="en-US" altLang="en-US" sz="2800" dirty="0" err="1">
                <a:latin typeface="VNI-Times" pitchFamily="2" charset="0"/>
              </a:rPr>
              <a:t>thì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baûng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Routh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coù</a:t>
            </a:r>
            <a:r>
              <a:rPr lang="en-US" altLang="en-US" sz="2800" dirty="0">
                <a:latin typeface="VNI-Times" pitchFamily="2" charset="0"/>
              </a:rPr>
              <a:t> n </a:t>
            </a:r>
            <a:r>
              <a:rPr lang="en-US" altLang="en-US" sz="2800" dirty="0" err="1">
                <a:latin typeface="VNI-Times" pitchFamily="2" charset="0"/>
              </a:rPr>
              <a:t>coät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vaø</a:t>
            </a:r>
            <a:r>
              <a:rPr lang="en-US" altLang="en-US" sz="2800" dirty="0">
                <a:latin typeface="VNI-Times" pitchFamily="2" charset="0"/>
              </a:rPr>
              <a:t> n+1 </a:t>
            </a:r>
            <a:r>
              <a:rPr lang="en-US" altLang="en-US" sz="2800" dirty="0" err="1">
                <a:latin typeface="VNI-Times" pitchFamily="2" charset="0"/>
              </a:rPr>
              <a:t>haøng</a:t>
            </a:r>
            <a:r>
              <a:rPr lang="en-US" altLang="en-US" sz="2800" dirty="0">
                <a:latin typeface="VNI-Times" pitchFamily="2" charset="0"/>
              </a:rPr>
              <a:t>, </a:t>
            </a:r>
            <a:r>
              <a:rPr lang="en-US" altLang="en-US" sz="2800" dirty="0" err="1">
                <a:latin typeface="VNI-Times" pitchFamily="2" charset="0"/>
              </a:rPr>
              <a:t>haøng</a:t>
            </a:r>
            <a:r>
              <a:rPr lang="en-US" altLang="en-US" sz="2800" dirty="0">
                <a:latin typeface="VNI-Times" pitchFamily="2" charset="0"/>
              </a:rPr>
              <a:t> 1 </a:t>
            </a:r>
            <a:r>
              <a:rPr lang="en-US" altLang="en-US" sz="2800" dirty="0" err="1">
                <a:latin typeface="VNI-Times" pitchFamily="2" charset="0"/>
              </a:rPr>
              <a:t>vaø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haøng</a:t>
            </a:r>
            <a:r>
              <a:rPr lang="en-US" altLang="en-US" sz="2800" dirty="0">
                <a:latin typeface="VNI-Times" pitchFamily="2" charset="0"/>
              </a:rPr>
              <a:t> 2 </a:t>
            </a:r>
            <a:r>
              <a:rPr lang="en-US" altLang="en-US" sz="2800" dirty="0" err="1">
                <a:latin typeface="VNI-Times" pitchFamily="2" charset="0"/>
              </a:rPr>
              <a:t>coù</a:t>
            </a:r>
            <a:r>
              <a:rPr lang="en-US" altLang="en-US" sz="2800" dirty="0">
                <a:latin typeface="VNI-Times" pitchFamily="2" charset="0"/>
              </a:rPr>
              <a:t> n </a:t>
            </a:r>
            <a:r>
              <a:rPr lang="en-US" altLang="en-US" sz="2800" dirty="0" err="1">
                <a:latin typeface="VNI-Times" pitchFamily="2" charset="0"/>
              </a:rPr>
              <a:t>phaàn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töû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ñöôïc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trích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ra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töø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heä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soá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trong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phöông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trình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ñaëc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tröng</a:t>
            </a:r>
            <a:r>
              <a:rPr lang="en-US" altLang="en-US" sz="2800" dirty="0">
                <a:latin typeface="VNI-Times" pitchFamily="2" charset="0"/>
              </a:rPr>
              <a:t>, </a:t>
            </a:r>
            <a:r>
              <a:rPr lang="en-US" altLang="en-US" sz="2800" dirty="0" err="1">
                <a:latin typeface="VNI-Times" pitchFamily="2" charset="0"/>
              </a:rPr>
              <a:t>caùc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phaàn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töû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trong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caùc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haøng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töø</a:t>
            </a:r>
            <a:r>
              <a:rPr lang="en-US" altLang="en-US" sz="2800" dirty="0">
                <a:latin typeface="VNI-Times" pitchFamily="2" charset="0"/>
              </a:rPr>
              <a:t> 3 </a:t>
            </a:r>
            <a:r>
              <a:rPr lang="en-US" altLang="en-US" sz="2800" dirty="0" err="1">
                <a:latin typeface="VNI-Times" pitchFamily="2" charset="0"/>
              </a:rPr>
              <a:t>trôû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ñi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ñöôïc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tính</a:t>
            </a:r>
            <a:r>
              <a:rPr lang="en-US" altLang="en-US" sz="2800" dirty="0">
                <a:latin typeface="VNI-Times" pitchFamily="2" charset="0"/>
              </a:rPr>
              <a:t>  </a:t>
            </a:r>
            <a:r>
              <a:rPr lang="en-US" altLang="en-US" sz="2800" dirty="0" err="1">
                <a:latin typeface="VNI-Times" pitchFamily="2" charset="0"/>
              </a:rPr>
              <a:t>theo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coâng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thöùc</a:t>
            </a:r>
            <a:r>
              <a:rPr lang="en-US" altLang="en-US" sz="2800" dirty="0">
                <a:latin typeface="VNI-Times" pitchFamily="2" charset="0"/>
              </a:rPr>
              <a:t>. </a:t>
            </a:r>
            <a:r>
              <a:rPr lang="en-US" altLang="en-US" sz="2800" dirty="0" err="1">
                <a:latin typeface="VNI-Times" pitchFamily="2" charset="0"/>
              </a:rPr>
              <a:t>Haøng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cuoái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cuøng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chæ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coøn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laïi</a:t>
            </a:r>
            <a:r>
              <a:rPr lang="en-US" altLang="en-US" sz="2800" dirty="0">
                <a:latin typeface="VNI-Times" pitchFamily="2" charset="0"/>
              </a:rPr>
              <a:t> 1 </a:t>
            </a:r>
            <a:r>
              <a:rPr lang="en-US" altLang="en-US" sz="2800" dirty="0" err="1">
                <a:latin typeface="VNI-Times" pitchFamily="2" charset="0"/>
              </a:rPr>
              <a:t>phaàn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töû</a:t>
            </a:r>
            <a:r>
              <a:rPr lang="en-US" altLang="en-US" sz="2800" dirty="0">
                <a:latin typeface="VNI-Times" pitchFamily="2" charset="0"/>
              </a:rPr>
              <a:t>.</a:t>
            </a:r>
            <a:endParaRPr lang="en-GB" altLang="en-US" sz="2800" dirty="0">
              <a:latin typeface="VNI-Times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1" y="520952"/>
            <a:ext cx="5257800" cy="701675"/>
          </a:xfrm>
        </p:spPr>
        <p:txBody>
          <a:bodyPr/>
          <a:lstStyle/>
          <a:p>
            <a:pPr eaLnBrk="1" hangingPunct="1"/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 TIÊU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897731" y="1480734"/>
            <a:ext cx="8382000" cy="685800"/>
          </a:xfrm>
        </p:spPr>
        <p:txBody>
          <a:bodyPr/>
          <a:lstStyle/>
          <a:p>
            <a:pPr marL="182563" indent="0" algn="just">
              <a:buNone/>
            </a:pP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838200" y="2424642"/>
            <a:ext cx="8462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it-I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Routh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919162" y="3205970"/>
            <a:ext cx="838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build="p"/>
      <p:bldP spid="14340" grpId="0"/>
      <p:bldP spid="143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685801" y="228601"/>
            <a:ext cx="8907464" cy="969963"/>
          </a:xfrm>
        </p:spPr>
        <p:txBody>
          <a:bodyPr/>
          <a:lstStyle/>
          <a:p>
            <a:pPr eaLnBrk="1" hangingPunct="1"/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1231901"/>
            <a:ext cx="9001124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438401" y="2420939"/>
            <a:ext cx="58467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S</a:t>
            </a:r>
            <a:r>
              <a:rPr lang="en-US" altLang="en-US" sz="2800" baseline="30000">
                <a:latin typeface="VNI-Times" pitchFamily="2" charset="0"/>
                <a:cs typeface="Times New Roman" panose="02020603050405020304" pitchFamily="18" charset="0"/>
              </a:rPr>
              <a:t>n</a:t>
            </a:r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		a</a:t>
            </a:r>
            <a:r>
              <a:rPr lang="en-US" altLang="en-US" sz="2800" baseline="-25000">
                <a:latin typeface="VNI-Times" pitchFamily="2" charset="0"/>
                <a:cs typeface="Times New Roman" panose="02020603050405020304" pitchFamily="18" charset="0"/>
              </a:rPr>
              <a:t>0</a:t>
            </a:r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	a</a:t>
            </a:r>
            <a:r>
              <a:rPr lang="en-US" altLang="en-US" sz="2800" baseline="-25000">
                <a:latin typeface="VNI-Times" pitchFamily="2" charset="0"/>
                <a:cs typeface="Times New Roman" panose="02020603050405020304" pitchFamily="18" charset="0"/>
              </a:rPr>
              <a:t>2</a:t>
            </a:r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	a</a:t>
            </a:r>
            <a:r>
              <a:rPr lang="en-US" altLang="en-US" sz="2800" baseline="-25000">
                <a:latin typeface="VNI-Times" pitchFamily="2" charset="0"/>
                <a:cs typeface="Times New Roman" panose="02020603050405020304" pitchFamily="18" charset="0"/>
              </a:rPr>
              <a:t>4</a:t>
            </a:r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	a</a:t>
            </a:r>
            <a:r>
              <a:rPr lang="en-US" altLang="en-US" sz="2800" baseline="-25000">
                <a:latin typeface="VNI-Times" pitchFamily="2" charset="0"/>
                <a:cs typeface="Times New Roman" panose="02020603050405020304" pitchFamily="18" charset="0"/>
              </a:rPr>
              <a:t>6</a:t>
            </a:r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 …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454275" y="2944814"/>
            <a:ext cx="533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S</a:t>
            </a:r>
            <a:r>
              <a:rPr lang="en-US" altLang="en-US" sz="2800" baseline="30000">
                <a:latin typeface="VNI-Times" pitchFamily="2" charset="0"/>
                <a:cs typeface="Times New Roman" panose="02020603050405020304" pitchFamily="18" charset="0"/>
              </a:rPr>
              <a:t>n-1</a:t>
            </a:r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		a</a:t>
            </a:r>
            <a:r>
              <a:rPr lang="en-US" altLang="en-US" sz="2800" baseline="-25000">
                <a:latin typeface="VNI-Times" pitchFamily="2" charset="0"/>
                <a:cs typeface="Times New Roman" panose="02020603050405020304" pitchFamily="18" charset="0"/>
              </a:rPr>
              <a:t>1</a:t>
            </a:r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	a</a:t>
            </a:r>
            <a:r>
              <a:rPr lang="en-US" altLang="en-US" sz="2800" baseline="-25000">
                <a:latin typeface="VNI-Times" pitchFamily="2" charset="0"/>
                <a:cs typeface="Times New Roman" panose="02020603050405020304" pitchFamily="18" charset="0"/>
              </a:rPr>
              <a:t>3</a:t>
            </a:r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	a</a:t>
            </a:r>
            <a:r>
              <a:rPr lang="en-US" altLang="en-US" sz="2800" baseline="-25000">
                <a:latin typeface="VNI-Times" pitchFamily="2" charset="0"/>
                <a:cs typeface="Times New Roman" panose="02020603050405020304" pitchFamily="18" charset="0"/>
              </a:rPr>
              <a:t>5</a:t>
            </a:r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	a</a:t>
            </a:r>
            <a:r>
              <a:rPr lang="en-US" altLang="en-US" sz="2800" baseline="-25000">
                <a:latin typeface="VNI-Times" pitchFamily="2" charset="0"/>
                <a:cs typeface="Times New Roman" panose="02020603050405020304" pitchFamily="18" charset="0"/>
              </a:rPr>
              <a:t>7</a:t>
            </a:r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 … 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454275" y="3581401"/>
            <a:ext cx="583088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S</a:t>
            </a:r>
            <a:r>
              <a:rPr lang="en-US" altLang="en-US" sz="2800" baseline="30000">
                <a:latin typeface="VNI-Times" pitchFamily="2" charset="0"/>
                <a:cs typeface="Times New Roman" panose="02020603050405020304" pitchFamily="18" charset="0"/>
              </a:rPr>
              <a:t>n-2</a:t>
            </a:r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		b</a:t>
            </a:r>
            <a:r>
              <a:rPr lang="en-US" altLang="en-US" sz="2800" baseline="-25000">
                <a:latin typeface="VNI-Times" pitchFamily="2" charset="0"/>
                <a:cs typeface="Times New Roman" panose="02020603050405020304" pitchFamily="18" charset="0"/>
              </a:rPr>
              <a:t>1</a:t>
            </a:r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	b</a:t>
            </a:r>
            <a:r>
              <a:rPr lang="en-US" altLang="en-US" sz="2800" baseline="-25000">
                <a:latin typeface="VNI-Times" pitchFamily="2" charset="0"/>
                <a:cs typeface="Times New Roman" panose="02020603050405020304" pitchFamily="18" charset="0"/>
              </a:rPr>
              <a:t>2</a:t>
            </a:r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	b</a:t>
            </a:r>
            <a:r>
              <a:rPr lang="en-US" altLang="en-US" sz="2800" baseline="-25000">
                <a:latin typeface="VNI-Times" pitchFamily="2" charset="0"/>
                <a:cs typeface="Times New Roman" panose="02020603050405020304" pitchFamily="18" charset="0"/>
              </a:rPr>
              <a:t>3</a:t>
            </a:r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	b</a:t>
            </a:r>
            <a:r>
              <a:rPr lang="en-US" altLang="en-US" sz="2800" baseline="-25000">
                <a:latin typeface="VNI-Times" pitchFamily="2" charset="0"/>
                <a:cs typeface="Times New Roman" panose="02020603050405020304" pitchFamily="18" charset="0"/>
              </a:rPr>
              <a:t>4</a:t>
            </a:r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 …</a:t>
            </a:r>
          </a:p>
          <a:p>
            <a:pPr algn="just"/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S</a:t>
            </a:r>
            <a:r>
              <a:rPr lang="en-US" altLang="en-US" sz="2800" baseline="30000">
                <a:latin typeface="VNI-Times" pitchFamily="2" charset="0"/>
                <a:cs typeface="Times New Roman" panose="02020603050405020304" pitchFamily="18" charset="0"/>
              </a:rPr>
              <a:t>n-3</a:t>
            </a:r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		c</a:t>
            </a:r>
            <a:r>
              <a:rPr lang="en-US" altLang="en-US" sz="2800" baseline="-25000">
                <a:latin typeface="VNI-Times" pitchFamily="2" charset="0"/>
                <a:cs typeface="Times New Roman" panose="02020603050405020304" pitchFamily="18" charset="0"/>
              </a:rPr>
              <a:t>1</a:t>
            </a:r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	c</a:t>
            </a:r>
            <a:r>
              <a:rPr lang="en-US" altLang="en-US" sz="2800" baseline="-25000">
                <a:latin typeface="VNI-Times" pitchFamily="2" charset="0"/>
                <a:cs typeface="Times New Roman" panose="02020603050405020304" pitchFamily="18" charset="0"/>
              </a:rPr>
              <a:t>2</a:t>
            </a:r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	c</a:t>
            </a:r>
            <a:r>
              <a:rPr lang="en-US" altLang="en-US" sz="2800" baseline="-25000">
                <a:latin typeface="VNI-Times" pitchFamily="2" charset="0"/>
                <a:cs typeface="Times New Roman" panose="02020603050405020304" pitchFamily="18" charset="0"/>
              </a:rPr>
              <a:t>3</a:t>
            </a:r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	c</a:t>
            </a:r>
            <a:r>
              <a:rPr lang="en-US" altLang="en-US" sz="2800" baseline="-25000">
                <a:latin typeface="VNI-Times" pitchFamily="2" charset="0"/>
                <a:cs typeface="Times New Roman" panose="02020603050405020304" pitchFamily="18" charset="0"/>
              </a:rPr>
              <a:t>4</a:t>
            </a:r>
            <a:endParaRPr lang="en-US" altLang="en-US" sz="2800">
              <a:latin typeface="VNI-Times" pitchFamily="2" charset="0"/>
              <a:cs typeface="Times New Roman" panose="02020603050405020304" pitchFamily="18" charset="0"/>
            </a:endParaRPr>
          </a:p>
          <a:p>
            <a:pPr algn="just"/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…</a:t>
            </a:r>
          </a:p>
          <a:p>
            <a:pPr algn="just"/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S</a:t>
            </a:r>
            <a:r>
              <a:rPr lang="en-US" altLang="en-US" sz="2800" baseline="30000">
                <a:latin typeface="VNI-Times" pitchFamily="2" charset="0"/>
                <a:cs typeface="Times New Roman" panose="02020603050405020304" pitchFamily="18" charset="0"/>
              </a:rPr>
              <a:t>2</a:t>
            </a:r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		d</a:t>
            </a:r>
            <a:r>
              <a:rPr lang="en-US" altLang="en-US" sz="2800" baseline="-25000">
                <a:latin typeface="VNI-Times" pitchFamily="2" charset="0"/>
                <a:cs typeface="Times New Roman" panose="02020603050405020304" pitchFamily="18" charset="0"/>
              </a:rPr>
              <a:t>1</a:t>
            </a:r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	d</a:t>
            </a:r>
            <a:r>
              <a:rPr lang="en-US" altLang="en-US" sz="2800" baseline="-25000">
                <a:latin typeface="VNI-Times" pitchFamily="2" charset="0"/>
                <a:cs typeface="Times New Roman" panose="02020603050405020304" pitchFamily="18" charset="0"/>
              </a:rPr>
              <a:t>2</a:t>
            </a:r>
            <a:endParaRPr lang="en-US" altLang="en-US" sz="2800">
              <a:latin typeface="VNI-Times" pitchFamily="2" charset="0"/>
              <a:cs typeface="Times New Roman" panose="02020603050405020304" pitchFamily="18" charset="0"/>
            </a:endParaRPr>
          </a:p>
          <a:p>
            <a:pPr algn="just"/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S</a:t>
            </a:r>
            <a:r>
              <a:rPr lang="en-US" altLang="en-US" sz="2800" baseline="30000">
                <a:latin typeface="VNI-Times" pitchFamily="2" charset="0"/>
                <a:cs typeface="Times New Roman" panose="02020603050405020304" pitchFamily="18" charset="0"/>
              </a:rPr>
              <a:t>1</a:t>
            </a:r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		e</a:t>
            </a:r>
            <a:r>
              <a:rPr lang="en-US" altLang="en-US" sz="2800" baseline="-25000">
                <a:latin typeface="VNI-Times" pitchFamily="2" charset="0"/>
                <a:cs typeface="Times New Roman" panose="02020603050405020304" pitchFamily="18" charset="0"/>
              </a:rPr>
              <a:t>1</a:t>
            </a:r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	e</a:t>
            </a:r>
            <a:r>
              <a:rPr lang="en-US" altLang="en-US" sz="2800" baseline="-25000">
                <a:latin typeface="VNI-Times" pitchFamily="2" charset="0"/>
                <a:cs typeface="Times New Roman" panose="02020603050405020304" pitchFamily="18" charset="0"/>
              </a:rPr>
              <a:t>2</a:t>
            </a:r>
            <a:endParaRPr lang="en-US" altLang="en-US" sz="2800">
              <a:latin typeface="VNI-Times" pitchFamily="2" charset="0"/>
              <a:cs typeface="Times New Roman" panose="02020603050405020304" pitchFamily="18" charset="0"/>
            </a:endParaRPr>
          </a:p>
          <a:p>
            <a:pPr algn="just"/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S</a:t>
            </a:r>
            <a:r>
              <a:rPr lang="en-US" altLang="en-US" sz="2800" baseline="30000">
                <a:latin typeface="VNI-Times" pitchFamily="2" charset="0"/>
                <a:cs typeface="Times New Roman" panose="02020603050405020304" pitchFamily="18" charset="0"/>
              </a:rPr>
              <a:t>0</a:t>
            </a:r>
            <a:r>
              <a:rPr lang="en-US" altLang="en-US" sz="2800">
                <a:latin typeface="VNI-Times" pitchFamily="2" charset="0"/>
                <a:cs typeface="Times New Roman" panose="02020603050405020304" pitchFamily="18" charset="0"/>
              </a:rPr>
              <a:t>		f</a:t>
            </a:r>
            <a:r>
              <a:rPr lang="en-US" altLang="en-US" sz="2800" baseline="-25000">
                <a:latin typeface="VNI-Times" pitchFamily="2" charset="0"/>
                <a:cs typeface="Times New Roman" panose="02020603050405020304" pitchFamily="18" charset="0"/>
              </a:rPr>
              <a:t>1</a:t>
            </a:r>
            <a:endParaRPr lang="en-US" altLang="en-US" sz="2800">
              <a:latin typeface="VNI-Times" pitchFamily="2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41313"/>
            <a:ext cx="9906000" cy="971550"/>
          </a:xfrm>
        </p:spPr>
        <p:txBody>
          <a:bodyPr/>
          <a:lstStyle/>
          <a:p>
            <a:pPr eaLnBrk="1" hangingPunct="1"/>
            <a:r>
              <a:rPr lang="en-US" altLang="en-US" b="1" dirty="0" smtClean="0">
                <a:solidFill>
                  <a:srgbClr val="C00000"/>
                </a:solidFill>
              </a:rPr>
              <a:t>BÀI TẬP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4626"/>
            <a:ext cx="9067800" cy="838200"/>
          </a:xfrm>
        </p:spPr>
        <p:txBody>
          <a:bodyPr/>
          <a:lstStyle/>
          <a:p>
            <a:pPr marL="0" indent="0" algn="just">
              <a:lnSpc>
                <a:spcPct val="80000"/>
              </a:lnSpc>
              <a:buNone/>
            </a:pP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Routh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3649663"/>
            <a:ext cx="6477000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2443162"/>
            <a:ext cx="4495800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4510086"/>
            <a:ext cx="5791200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952500" y="2624137"/>
            <a:ext cx="8229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dirty="0"/>
              <a:t>1.</a:t>
            </a: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957262" y="3649663"/>
            <a:ext cx="822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dirty="0"/>
              <a:t>2.</a:t>
            </a: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962025" y="4685506"/>
            <a:ext cx="822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dirty="0"/>
              <a:t>3.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  <p:bldP spid="27655" grpId="0"/>
      <p:bldP spid="27656" grpId="0"/>
      <p:bldP spid="2765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752600"/>
            <a:ext cx="8229600" cy="914400"/>
          </a:xfrm>
        </p:spPr>
        <p:txBody>
          <a:bodyPr rtlCol="0">
            <a:noAutofit/>
          </a:bodyPr>
          <a:lstStyle/>
          <a:p>
            <a:pPr marL="182563" indent="-182563" algn="ctr">
              <a:lnSpc>
                <a:spcPct val="120000"/>
              </a:lnSpc>
              <a:buNone/>
              <a:defRPr/>
            </a:pPr>
            <a:r>
              <a:rPr lang="en-US" alt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CÁM ƠN QUÝ THẦY CÔ ĐÃ THEO DÕI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90600" y="381000"/>
            <a:ext cx="71048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phẳng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phức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>
                <a:spLocks noChangeArrowheads="1"/>
              </p:cNvSpPr>
              <p:nvPr/>
            </p:nvSpPr>
            <p:spPr bwMode="auto">
              <a:xfrm>
                <a:off x="3140663" y="1290614"/>
                <a:ext cx="4724400" cy="9239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just" eaLnBrk="1" hangingPunct="1"/>
                <a:r>
                  <a:rPr lang="en-US" altLang="en-US" sz="2800" dirty="0" smtClean="0">
                    <a:latin typeface="Tahoma" panose="020B0604030504040204" pitchFamily="34" charset="0"/>
                    <a:cs typeface="Tahoma" panose="020B0604030504040204" pitchFamily="34" charset="0"/>
                  </a:rPr>
                  <a:t>G(s)=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200" i="1" smtClean="0">
                            <a:latin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en-US" sz="3200" i="1" smtClean="0">
                                <a:latin typeface="Cambria Math" panose="02040503050406030204" pitchFamily="18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altLang="en-US" sz="3200" b="0" i="1" smtClean="0">
                                <a:latin typeface="Cambria Math" panose="02040503050406030204" pitchFamily="18" charset="0"/>
                                <a:cs typeface="Tahoma" panose="020B0604030504040204" pitchFamily="34" charset="0"/>
                              </a:rPr>
                              <m:t>𝑆</m:t>
                            </m:r>
                          </m:e>
                          <m:sup>
                            <m:r>
                              <a:rPr lang="en-US" altLang="en-US" sz="3200" b="0" i="1" smtClean="0">
                                <a:latin typeface="Cambria Math" panose="02040503050406030204" pitchFamily="18" charset="0"/>
                                <a:cs typeface="Tahoma" panose="020B0604030504040204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en-US" sz="3200" b="0" i="1" smtClean="0">
                            <a:latin typeface="Cambria Math" panose="02040503050406030204" pitchFamily="18" charset="0"/>
                            <a:cs typeface="Tahoma" panose="020B0604030504040204" pitchFamily="34" charset="0"/>
                          </a:rPr>
                          <m:t>+2</m:t>
                        </m:r>
                        <m:r>
                          <a:rPr lang="en-US" altLang="en-US" sz="3200" b="0" i="1" smtClean="0">
                            <a:latin typeface="Cambria Math" panose="02040503050406030204" pitchFamily="18" charset="0"/>
                            <a:cs typeface="Tahoma" panose="020B0604030504040204" pitchFamily="34" charset="0"/>
                          </a:rPr>
                          <m:t>𝑆</m:t>
                        </m:r>
                        <m:r>
                          <a:rPr lang="en-US" altLang="en-US" sz="3200" b="0" i="1" smtClean="0">
                            <a:latin typeface="Cambria Math" panose="02040503050406030204" pitchFamily="18" charset="0"/>
                            <a:cs typeface="Tahoma" panose="020B0604030504040204" pitchFamily="34" charset="0"/>
                          </a:rPr>
                          <m:t>+2</m:t>
                        </m:r>
                      </m:num>
                      <m:den>
                        <m:r>
                          <a:rPr lang="en-US" altLang="en-US" sz="3200" b="0" i="1" smtClean="0">
                            <a:latin typeface="Cambria Math" panose="02040503050406030204" pitchFamily="18" charset="0"/>
                            <a:cs typeface="Tahoma" panose="020B0604030504040204" pitchFamily="34" charset="0"/>
                          </a:rPr>
                          <m:t>(</m:t>
                        </m:r>
                        <m:r>
                          <a:rPr lang="en-US" altLang="en-US" sz="3200" b="0" i="1" smtClean="0">
                            <a:latin typeface="Cambria Math" panose="02040503050406030204" pitchFamily="18" charset="0"/>
                            <a:cs typeface="Tahoma" panose="020B0604030504040204" pitchFamily="34" charset="0"/>
                          </a:rPr>
                          <m:t>𝑆</m:t>
                        </m:r>
                        <m:r>
                          <a:rPr lang="en-US" altLang="en-US" sz="3200" b="0" i="1" smtClean="0">
                            <a:latin typeface="Cambria Math" panose="02040503050406030204" pitchFamily="18" charset="0"/>
                            <a:cs typeface="Tahoma" panose="020B0604030504040204" pitchFamily="34" charset="0"/>
                          </a:rPr>
                          <m:t>+1)(</m:t>
                        </m:r>
                        <m:r>
                          <a:rPr lang="en-US" altLang="en-US" sz="3200" b="0" i="1" smtClean="0">
                            <a:latin typeface="Cambria Math" panose="02040503050406030204" pitchFamily="18" charset="0"/>
                            <a:cs typeface="Tahoma" panose="020B0604030504040204" pitchFamily="34" charset="0"/>
                          </a:rPr>
                          <m:t>𝑆</m:t>
                        </m:r>
                        <m:r>
                          <a:rPr lang="en-US" altLang="en-US" sz="3200" b="0" i="1" smtClean="0">
                            <a:latin typeface="Cambria Math" panose="02040503050406030204" pitchFamily="18" charset="0"/>
                            <a:cs typeface="Tahoma" panose="020B0604030504040204" pitchFamily="34" charset="0"/>
                          </a:rPr>
                          <m:t>+2)(</m:t>
                        </m:r>
                        <m:r>
                          <a:rPr lang="en-US" altLang="en-US" sz="3200" b="0" i="1" smtClean="0">
                            <a:latin typeface="Cambria Math" panose="02040503050406030204" pitchFamily="18" charset="0"/>
                            <a:cs typeface="Tahoma" panose="020B0604030504040204" pitchFamily="34" charset="0"/>
                          </a:rPr>
                          <m:t>𝑆</m:t>
                        </m:r>
                        <m:r>
                          <a:rPr lang="en-US" altLang="en-US" sz="3200" b="0" i="1" smtClean="0">
                            <a:latin typeface="Cambria Math" panose="02040503050406030204" pitchFamily="18" charset="0"/>
                            <a:cs typeface="Tahoma" panose="020B0604030504040204" pitchFamily="34" charset="0"/>
                          </a:rPr>
                          <m:t>−3)</m:t>
                        </m:r>
                      </m:den>
                    </m:f>
                  </m:oMath>
                </a14:m>
                <a:endParaRPr lang="en-GB" altLang="en-US" sz="3200" dirty="0">
                  <a:latin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40663" y="1290614"/>
                <a:ext cx="4724400" cy="923971"/>
              </a:xfrm>
              <a:prstGeom prst="rect">
                <a:avLst/>
              </a:prstGeom>
              <a:blipFill rotWithShape="0">
                <a:blip r:embed="rId2"/>
                <a:stretch>
                  <a:fillRect l="-258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85326" y="2554501"/>
            <a:ext cx="106350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điểm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cực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: (S +1)(S+2</a:t>
            </a:r>
            <a:r>
              <a:rPr lang="en-US" altLang="en-US" sz="2800" dirty="0" smtClean="0">
                <a:latin typeface="Tahoma" panose="020B0604030504040204" pitchFamily="34" charset="0"/>
                <a:cs typeface="Tahoma" panose="020B0604030504040204" pitchFamily="34" charset="0"/>
              </a:rPr>
              <a:t>)(S-3)= 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0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điểm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cực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là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: -</a:t>
            </a:r>
            <a:r>
              <a:rPr lang="en-US" altLang="en-US" sz="2800" dirty="0" smtClean="0">
                <a:latin typeface="Tahoma" panose="020B0604030504040204" pitchFamily="34" charset="0"/>
                <a:cs typeface="Tahoma" panose="020B0604030504040204" pitchFamily="34" charset="0"/>
              </a:rPr>
              <a:t>1, -2, 3</a:t>
            </a:r>
            <a:endParaRPr lang="en-GB" altLang="en-US" sz="28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426" y="2600979"/>
            <a:ext cx="10264420" cy="3775415"/>
          </a:xfrm>
          <a:prstGeom prst="rect">
            <a:avLst/>
          </a:prstGeom>
        </p:spPr>
      </p:pic>
      <p:sp>
        <p:nvSpPr>
          <p:cNvPr id="23" name="Oval 22"/>
          <p:cNvSpPr/>
          <p:nvPr/>
        </p:nvSpPr>
        <p:spPr>
          <a:xfrm>
            <a:off x="6553200" y="3417637"/>
            <a:ext cx="685800" cy="25146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370653" y="3806820"/>
            <a:ext cx="87169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Kết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luận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hệ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thống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smtClean="0">
                <a:latin typeface="Tahoma" panose="020B0604030504040204" pitchFamily="34" charset="0"/>
                <a:cs typeface="Tahoma" panose="020B0604030504040204" pitchFamily="34" charset="0"/>
              </a:rPr>
              <a:t>1 </a:t>
            </a:r>
            <a:r>
              <a:rPr lang="en-US" altLang="en-US" sz="2800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điểm</a:t>
            </a:r>
            <a:r>
              <a:rPr lang="en-US" altLang="en-US" sz="2800" dirty="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cực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nằm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bên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phải</a:t>
            </a:r>
            <a:r>
              <a:rPr lang="en-US" altLang="en-US" sz="2800" dirty="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mặt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phẳng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phức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nên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hệ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thống</a:t>
            </a:r>
            <a:r>
              <a:rPr lang="en-US" altLang="en-US" sz="2800" dirty="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không</a:t>
            </a:r>
            <a:r>
              <a:rPr lang="en-US" altLang="en-US" sz="2800" dirty="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ổn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định</a:t>
            </a:r>
            <a:endParaRPr lang="en-GB" altLang="en-US" sz="28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694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3" grpId="1" animBg="1"/>
      <p:bldP spid="23" grpId="2" animBg="1"/>
      <p:bldP spid="23" grpId="3" animBg="1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1037" y="310358"/>
            <a:ext cx="2633663" cy="935038"/>
          </a:xfrm>
        </p:spPr>
        <p:txBody>
          <a:bodyPr/>
          <a:lstStyle/>
          <a:p>
            <a:pPr eaLnBrk="1" hangingPunct="1"/>
            <a:r>
              <a:rPr lang="en-US" altLang="en-US" b="1" dirty="0" smtClean="0">
                <a:solidFill>
                  <a:srgbClr val="FF0000"/>
                </a:solidFill>
              </a:rPr>
              <a:t>NỘI DUNG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22177"/>
            <a:ext cx="8839200" cy="1066800"/>
          </a:xfrm>
        </p:spPr>
        <p:txBody>
          <a:bodyPr/>
          <a:lstStyle/>
          <a:p>
            <a:pPr indent="-304800" algn="just">
              <a:buFont typeface="Wingdings 2" panose="05020102010507070707" pitchFamily="18" charset="2"/>
              <a:buChar char=""/>
            </a:pP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tuyến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GB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723900" y="2569368"/>
            <a:ext cx="8610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3200" b="1" dirty="0">
                <a:latin typeface="VNI-Times" pitchFamily="2" charset="0"/>
                <a:cs typeface="Tahoma" panose="020B0604030504040204" pitchFamily="34" charset="0"/>
              </a:rPr>
              <a:t>II. </a:t>
            </a:r>
            <a:r>
              <a:rPr lang="en-US" altLang="en-US" sz="3200" b="1" u="sng" dirty="0">
                <a:latin typeface="VNI-Times" pitchFamily="2" charset="0"/>
                <a:cs typeface="Tahoma" panose="020B0604030504040204" pitchFamily="34" charset="0"/>
              </a:rPr>
              <a:t> </a:t>
            </a:r>
            <a:r>
              <a:rPr lang="en-US" altLang="en-US" sz="3200" b="1" u="sng" dirty="0" err="1">
                <a:latin typeface="VNI-Times" pitchFamily="2" charset="0"/>
                <a:cs typeface="Tahoma" panose="020B0604030504040204" pitchFamily="34" charset="0"/>
              </a:rPr>
              <a:t>Tieâu</a:t>
            </a:r>
            <a:r>
              <a:rPr lang="en-US" altLang="en-US" sz="3200" b="1" u="sng" dirty="0">
                <a:latin typeface="VNI-Times" pitchFamily="2" charset="0"/>
                <a:cs typeface="Tahoma" panose="020B0604030504040204" pitchFamily="34" charset="0"/>
              </a:rPr>
              <a:t> </a:t>
            </a:r>
            <a:r>
              <a:rPr lang="en-US" altLang="en-US" sz="3200" b="1" u="sng" dirty="0" err="1">
                <a:latin typeface="VNI-Times" pitchFamily="2" charset="0"/>
                <a:cs typeface="Tahoma" panose="020B0604030504040204" pitchFamily="34" charset="0"/>
              </a:rPr>
              <a:t>chuaån</a:t>
            </a:r>
            <a:r>
              <a:rPr lang="en-US" altLang="en-US" sz="3200" b="1" u="sng" dirty="0">
                <a:latin typeface="VNI-Times" pitchFamily="2" charset="0"/>
                <a:cs typeface="Tahoma" panose="020B0604030504040204" pitchFamily="34" charset="0"/>
              </a:rPr>
              <a:t> </a:t>
            </a:r>
            <a:r>
              <a:rPr lang="en-US" altLang="en-US" sz="3200" b="1" u="sng" dirty="0" err="1">
                <a:latin typeface="VNI-Times" pitchFamily="2" charset="0"/>
                <a:cs typeface="Tahoma" panose="020B0604030504040204" pitchFamily="34" charset="0"/>
              </a:rPr>
              <a:t>ổn</a:t>
            </a:r>
            <a:r>
              <a:rPr lang="en-US" altLang="en-US" sz="3200" b="1" u="sng" dirty="0">
                <a:latin typeface="VNI-Times" pitchFamily="2" charset="0"/>
                <a:cs typeface="Tahoma" panose="020B0604030504040204" pitchFamily="34" charset="0"/>
              </a:rPr>
              <a:t> </a:t>
            </a:r>
            <a:r>
              <a:rPr lang="en-US" altLang="en-US" sz="3200" b="1" u="sng" dirty="0" err="1">
                <a:latin typeface="VNI-Times" pitchFamily="2" charset="0"/>
                <a:cs typeface="Times New Roman" panose="02020603050405020304" pitchFamily="18" charset="0"/>
              </a:rPr>
              <a:t>ñònh</a:t>
            </a:r>
            <a:r>
              <a:rPr lang="en-US" altLang="en-US" sz="3200" b="1" u="sng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3200" b="1" u="sng" dirty="0" err="1">
                <a:latin typeface="VNI-Times" pitchFamily="2" charset="0"/>
                <a:cs typeface="Times New Roman" panose="02020603050405020304" pitchFamily="18" charset="0"/>
              </a:rPr>
              <a:t>Routh</a:t>
            </a:r>
            <a:r>
              <a:rPr lang="en-US" altLang="en-US" sz="3200" b="1" dirty="0">
                <a:latin typeface="VNI-Times" pitchFamily="2" charset="0"/>
                <a:cs typeface="Tahoma" panose="020B0604030504040204" pitchFamily="34" charset="0"/>
              </a:rPr>
              <a:t>:</a:t>
            </a:r>
            <a:endParaRPr lang="en-US" altLang="en-US" sz="3200" dirty="0">
              <a:latin typeface="VNI-Times" pitchFamily="2" charset="0"/>
              <a:cs typeface="Tahoma" panose="020B060403050404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719137" y="3714350"/>
            <a:ext cx="6353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dirty="0">
                <a:latin typeface="VNI-Times" pitchFamily="2" charset="0"/>
              </a:rPr>
              <a:t> 1. </a:t>
            </a:r>
            <a:r>
              <a:rPr lang="en-US" altLang="en-US" sz="2800" b="1" u="sng" dirty="0" err="1">
                <a:latin typeface="VNI-Times" pitchFamily="2" charset="0"/>
              </a:rPr>
              <a:t>Ñieàu</a:t>
            </a:r>
            <a:r>
              <a:rPr lang="en-US" altLang="en-US" sz="2800" b="1" u="sng" dirty="0">
                <a:latin typeface="VNI-Times" pitchFamily="2" charset="0"/>
              </a:rPr>
              <a:t> </a:t>
            </a:r>
            <a:r>
              <a:rPr lang="en-US" altLang="en-US" sz="2800" b="1" u="sng" dirty="0" err="1">
                <a:latin typeface="VNI-Times" pitchFamily="2" charset="0"/>
              </a:rPr>
              <a:t>kieän</a:t>
            </a:r>
            <a:r>
              <a:rPr lang="en-US" altLang="en-US" sz="2800" b="1" u="sng" dirty="0">
                <a:latin typeface="VNI-Times" pitchFamily="2" charset="0"/>
              </a:rPr>
              <a:t> </a:t>
            </a:r>
            <a:r>
              <a:rPr lang="en-US" altLang="en-US" sz="2800" b="1" u="sng" dirty="0" err="1">
                <a:latin typeface="VNI-Times" pitchFamily="2" charset="0"/>
              </a:rPr>
              <a:t>caàn</a:t>
            </a:r>
            <a:r>
              <a:rPr lang="en-US" altLang="en-US" sz="2800" b="1" u="sng" dirty="0">
                <a:latin typeface="VNI-Times" pitchFamily="2" charset="0"/>
              </a:rPr>
              <a:t> </a:t>
            </a:r>
            <a:r>
              <a:rPr lang="en-US" altLang="en-US" sz="2800" b="1" u="sng" dirty="0" err="1">
                <a:latin typeface="VNI-Times" pitchFamily="2" charset="0"/>
              </a:rPr>
              <a:t>ñeå</a:t>
            </a:r>
            <a:r>
              <a:rPr lang="en-US" altLang="en-US" sz="2800" b="1" u="sng" dirty="0">
                <a:latin typeface="VNI-Times" pitchFamily="2" charset="0"/>
              </a:rPr>
              <a:t> </a:t>
            </a:r>
            <a:r>
              <a:rPr lang="en-US" altLang="en-US" sz="2800" b="1" u="sng" dirty="0" err="1">
                <a:latin typeface="VNI-Times" pitchFamily="2" charset="0"/>
              </a:rPr>
              <a:t>heä</a:t>
            </a:r>
            <a:r>
              <a:rPr lang="en-US" altLang="en-US" sz="2800" b="1" u="sng" dirty="0">
                <a:latin typeface="VNI-Times" pitchFamily="2" charset="0"/>
              </a:rPr>
              <a:t> </a:t>
            </a:r>
            <a:r>
              <a:rPr lang="en-US" altLang="en-US" sz="2800" b="1" u="sng" dirty="0" err="1">
                <a:latin typeface="VNI-Times" pitchFamily="2" charset="0"/>
              </a:rPr>
              <a:t>thoáng</a:t>
            </a:r>
            <a:r>
              <a:rPr lang="en-US" altLang="en-US" sz="2800" b="1" u="sng" dirty="0">
                <a:latin typeface="VNI-Times" pitchFamily="2" charset="0"/>
              </a:rPr>
              <a:t> </a:t>
            </a:r>
            <a:r>
              <a:rPr lang="en-US" altLang="en-US" sz="2800" b="1" u="sng" dirty="0" err="1">
                <a:latin typeface="VNI-Times" pitchFamily="2" charset="0"/>
              </a:rPr>
              <a:t>oån</a:t>
            </a:r>
            <a:r>
              <a:rPr lang="en-US" altLang="en-US" sz="2800" b="1" u="sng" dirty="0">
                <a:latin typeface="VNI-Times" pitchFamily="2" charset="0"/>
              </a:rPr>
              <a:t> </a:t>
            </a:r>
            <a:r>
              <a:rPr lang="en-US" altLang="en-US" sz="2800" b="1" u="sng" dirty="0" err="1">
                <a:latin typeface="VNI-Times" pitchFamily="2" charset="0"/>
              </a:rPr>
              <a:t>ñònh</a:t>
            </a:r>
            <a:r>
              <a:rPr lang="en-US" altLang="en-US" sz="2800" dirty="0">
                <a:latin typeface="VNI-Times" pitchFamily="2" charset="0"/>
              </a:rPr>
              <a:t>:</a:t>
            </a:r>
            <a:endParaRPr lang="en-GB" altLang="en-US" sz="2800" dirty="0">
              <a:latin typeface="VNI-Times" pitchFamily="2" charset="0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685800" y="4648200"/>
            <a:ext cx="8767762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GB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autoUpdateAnimBg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838200" y="393297"/>
            <a:ext cx="8610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3200" b="1" dirty="0">
                <a:latin typeface="VNI-Times" pitchFamily="2" charset="0"/>
                <a:cs typeface="Tahoma" panose="020B0604030504040204" pitchFamily="34" charset="0"/>
              </a:rPr>
              <a:t>II. </a:t>
            </a:r>
            <a:r>
              <a:rPr lang="en-US" altLang="en-US" sz="3200" b="1" u="sng" dirty="0">
                <a:latin typeface="VNI-Times" pitchFamily="2" charset="0"/>
                <a:cs typeface="Tahoma" panose="020B0604030504040204" pitchFamily="34" charset="0"/>
              </a:rPr>
              <a:t> </a:t>
            </a:r>
            <a:r>
              <a:rPr lang="en-US" altLang="en-US" sz="3200" b="1" u="sng" dirty="0" err="1">
                <a:latin typeface="VNI-Times" pitchFamily="2" charset="0"/>
                <a:cs typeface="Tahoma" panose="020B0604030504040204" pitchFamily="34" charset="0"/>
              </a:rPr>
              <a:t>Tieâu</a:t>
            </a:r>
            <a:r>
              <a:rPr lang="en-US" altLang="en-US" sz="3200" b="1" u="sng" dirty="0">
                <a:latin typeface="VNI-Times" pitchFamily="2" charset="0"/>
                <a:cs typeface="Tahoma" panose="020B0604030504040204" pitchFamily="34" charset="0"/>
              </a:rPr>
              <a:t> </a:t>
            </a:r>
            <a:r>
              <a:rPr lang="en-US" altLang="en-US" sz="3200" b="1" u="sng" dirty="0" err="1">
                <a:latin typeface="VNI-Times" pitchFamily="2" charset="0"/>
                <a:cs typeface="Tahoma" panose="020B0604030504040204" pitchFamily="34" charset="0"/>
              </a:rPr>
              <a:t>chuaån</a:t>
            </a:r>
            <a:r>
              <a:rPr lang="en-US" altLang="en-US" sz="3200" b="1" u="sng" dirty="0">
                <a:latin typeface="VNI-Times" pitchFamily="2" charset="0"/>
                <a:cs typeface="Tahoma" panose="020B0604030504040204" pitchFamily="34" charset="0"/>
              </a:rPr>
              <a:t> </a:t>
            </a:r>
            <a:r>
              <a:rPr lang="en-US" altLang="en-US" sz="3200" b="1" u="sng" dirty="0" err="1">
                <a:latin typeface="VNI-Times" pitchFamily="2" charset="0"/>
                <a:cs typeface="Tahoma" panose="020B0604030504040204" pitchFamily="34" charset="0"/>
              </a:rPr>
              <a:t>ổn</a:t>
            </a:r>
            <a:r>
              <a:rPr lang="en-US" altLang="en-US" sz="3200" b="1" u="sng" dirty="0">
                <a:latin typeface="VNI-Times" pitchFamily="2" charset="0"/>
                <a:cs typeface="Tahoma" panose="020B0604030504040204" pitchFamily="34" charset="0"/>
              </a:rPr>
              <a:t> </a:t>
            </a:r>
            <a:r>
              <a:rPr lang="en-US" altLang="en-US" sz="3200" b="1" u="sng" dirty="0" err="1">
                <a:latin typeface="VNI-Times" pitchFamily="2" charset="0"/>
                <a:cs typeface="Times New Roman" panose="02020603050405020304" pitchFamily="18" charset="0"/>
              </a:rPr>
              <a:t>ñònh</a:t>
            </a:r>
            <a:r>
              <a:rPr lang="en-US" altLang="en-US" sz="3200" b="1" u="sng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3200" b="1" u="sng" dirty="0" err="1">
                <a:latin typeface="VNI-Times" pitchFamily="2" charset="0"/>
                <a:cs typeface="Times New Roman" panose="02020603050405020304" pitchFamily="18" charset="0"/>
              </a:rPr>
              <a:t>Routh</a:t>
            </a:r>
            <a:r>
              <a:rPr lang="en-US" altLang="en-US" sz="3200" b="1" dirty="0">
                <a:latin typeface="VNI-Times" pitchFamily="2" charset="0"/>
                <a:cs typeface="Tahoma" panose="020B0604030504040204" pitchFamily="34" charset="0"/>
              </a:rPr>
              <a:t>:</a:t>
            </a:r>
            <a:endParaRPr lang="en-US" altLang="en-US" sz="3200" dirty="0">
              <a:latin typeface="VNI-Times" pitchFamily="2" charset="0"/>
              <a:cs typeface="Tahoma" panose="020B0604030504040204" pitchFamily="34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954088" y="3057918"/>
            <a:ext cx="82280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S</a:t>
            </a:r>
            <a:r>
              <a:rPr lang="en-US" altLang="en-US" sz="2800" baseline="30000" dirty="0">
                <a:latin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+ 4S</a:t>
            </a:r>
            <a:r>
              <a:rPr lang="en-US" altLang="en-US" sz="2800" baseline="30000" dirty="0">
                <a:latin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– 2S + 1 = 0</a:t>
            </a:r>
            <a:endParaRPr lang="en-GB" altLang="en-US" sz="28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6535738" y="3100384"/>
            <a:ext cx="296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Không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ổn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định</a:t>
            </a:r>
            <a:endParaRPr lang="en-GB" altLang="en-US" sz="28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953294" y="4204885"/>
            <a:ext cx="38925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S</a:t>
            </a:r>
            <a:r>
              <a:rPr lang="en-US" altLang="en-US" sz="2800" baseline="30000" dirty="0">
                <a:latin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+ 2S</a:t>
            </a:r>
            <a:r>
              <a:rPr lang="en-US" altLang="en-US" sz="2800" baseline="30000" dirty="0"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+ 5S + 3 = 0</a:t>
            </a:r>
            <a:endParaRPr lang="en-GB" altLang="en-US" sz="28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6559550" y="4247351"/>
            <a:ext cx="30718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Không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ổn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định</a:t>
            </a:r>
            <a:endParaRPr lang="en-GB" altLang="en-US" sz="28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838201" y="5343525"/>
            <a:ext cx="52974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S</a:t>
            </a:r>
            <a:r>
              <a:rPr lang="en-US" altLang="en-US" sz="2800" baseline="30000" dirty="0">
                <a:latin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+ 4S</a:t>
            </a:r>
            <a:r>
              <a:rPr lang="en-US" altLang="en-US" sz="2800" baseline="30000" dirty="0">
                <a:latin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+ 5S</a:t>
            </a:r>
            <a:r>
              <a:rPr lang="en-US" altLang="en-US" sz="2800" baseline="30000" dirty="0"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+ + 2S + 1 = 0</a:t>
            </a:r>
            <a:endParaRPr lang="en-GB" altLang="en-US" sz="28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6559550" y="5308996"/>
            <a:ext cx="3406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Chưa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kết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luận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được</a:t>
            </a:r>
            <a:endParaRPr lang="en-GB" altLang="en-US" sz="28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953295" y="1681353"/>
            <a:ext cx="7089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GB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3682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autoUpdateAnimBg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891285" y="532969"/>
            <a:ext cx="8001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dirty="0">
                <a:latin typeface="VNI-Times" pitchFamily="2" charset="0"/>
              </a:rPr>
              <a:t>2. </a:t>
            </a:r>
            <a:r>
              <a:rPr lang="en-US" altLang="en-US" sz="2800" u="sng" dirty="0" err="1">
                <a:latin typeface="VNI-Times" pitchFamily="2" charset="0"/>
              </a:rPr>
              <a:t>Tieâu</a:t>
            </a:r>
            <a:r>
              <a:rPr lang="en-US" altLang="en-US" sz="2800" u="sng" dirty="0">
                <a:latin typeface="VNI-Times" pitchFamily="2" charset="0"/>
              </a:rPr>
              <a:t> </a:t>
            </a:r>
            <a:r>
              <a:rPr lang="en-US" altLang="en-US" sz="2800" u="sng" dirty="0" err="1">
                <a:latin typeface="VNI-Times" pitchFamily="2" charset="0"/>
              </a:rPr>
              <a:t>chuaån</a:t>
            </a:r>
            <a:r>
              <a:rPr lang="en-US" altLang="en-US" sz="2800" u="sng" dirty="0">
                <a:latin typeface="VNI-Times" pitchFamily="2" charset="0"/>
              </a:rPr>
              <a:t> </a:t>
            </a:r>
            <a:r>
              <a:rPr lang="en-US" altLang="en-US" sz="2800" u="sng" dirty="0" err="1">
                <a:latin typeface="VNI-Times" pitchFamily="2" charset="0"/>
              </a:rPr>
              <a:t>oån</a:t>
            </a:r>
            <a:r>
              <a:rPr lang="en-US" altLang="en-US" sz="2800" u="sng" dirty="0">
                <a:latin typeface="VNI-Times" pitchFamily="2" charset="0"/>
              </a:rPr>
              <a:t> </a:t>
            </a:r>
            <a:r>
              <a:rPr lang="en-US" altLang="en-US" sz="2800" u="sng" dirty="0" err="1">
                <a:latin typeface="VNI-Times" pitchFamily="2" charset="0"/>
              </a:rPr>
              <a:t>ñònh</a:t>
            </a:r>
            <a:r>
              <a:rPr lang="en-US" altLang="en-US" sz="2800" u="sng" dirty="0">
                <a:latin typeface="VNI-Times" pitchFamily="2" charset="0"/>
              </a:rPr>
              <a:t> </a:t>
            </a:r>
            <a:r>
              <a:rPr lang="en-US" altLang="en-US" sz="2800" u="sng" dirty="0" err="1">
                <a:latin typeface="VNI-Times" pitchFamily="2" charset="0"/>
              </a:rPr>
              <a:t>Routh</a:t>
            </a:r>
            <a:r>
              <a:rPr lang="en-US" altLang="en-US" sz="2800" dirty="0">
                <a:latin typeface="VNI-Times" pitchFamily="2" charset="0"/>
              </a:rPr>
              <a:t>:</a:t>
            </a:r>
            <a:endParaRPr lang="en-GB" altLang="en-US" sz="2800" dirty="0">
              <a:latin typeface="VNI-Times" pitchFamily="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891286" y="1526960"/>
            <a:ext cx="26447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800" b="1" dirty="0">
                <a:latin typeface="VNI-Times" pitchFamily="2" charset="0"/>
              </a:rPr>
              <a:t>a. </a:t>
            </a:r>
            <a:r>
              <a:rPr lang="en-US" altLang="en-US" sz="2800" b="1" dirty="0" err="1">
                <a:latin typeface="VNI-Times" pitchFamily="2" charset="0"/>
              </a:rPr>
              <a:t>Phaùt</a:t>
            </a:r>
            <a:r>
              <a:rPr lang="en-US" altLang="en-US" sz="2800" b="1" dirty="0">
                <a:latin typeface="VNI-Times" pitchFamily="2" charset="0"/>
              </a:rPr>
              <a:t> </a:t>
            </a:r>
            <a:r>
              <a:rPr lang="en-US" altLang="en-US" sz="2800" b="1" dirty="0" err="1">
                <a:latin typeface="VNI-Times" pitchFamily="2" charset="0"/>
              </a:rPr>
              <a:t>bieåu</a:t>
            </a:r>
            <a:r>
              <a:rPr lang="en-US" altLang="en-US" sz="2800" dirty="0">
                <a:latin typeface="VNI-Times" pitchFamily="2" charset="0"/>
              </a:rPr>
              <a:t>:</a:t>
            </a:r>
            <a:endParaRPr lang="en-GB" altLang="en-US" sz="2800" dirty="0">
              <a:latin typeface="VNI-Times" pitchFamily="2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533400" y="2209800"/>
            <a:ext cx="901789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800" i="1" dirty="0">
                <a:solidFill>
                  <a:srgbClr val="C00000"/>
                </a:solidFill>
                <a:latin typeface="VNI-Times" pitchFamily="2" charset="0"/>
                <a:cs typeface="Times New Roman" panose="02020603050405020304" pitchFamily="18" charset="0"/>
              </a:rPr>
              <a:t>-  </a:t>
            </a:r>
            <a:r>
              <a:rPr lang="en-US" altLang="en-US" sz="3200" b="1" i="1" u="sng" dirty="0" err="1">
                <a:solidFill>
                  <a:srgbClr val="C00000"/>
                </a:solidFill>
                <a:latin typeface="VNI-Times" pitchFamily="2" charset="0"/>
                <a:cs typeface="Times New Roman" panose="02020603050405020304" pitchFamily="18" charset="0"/>
              </a:rPr>
              <a:t>Ñieàu</a:t>
            </a:r>
            <a:r>
              <a:rPr lang="en-US" altLang="en-US" sz="3200" b="1" i="1" u="sng" dirty="0">
                <a:solidFill>
                  <a:srgbClr val="C00000"/>
                </a:solidFill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u="sng" dirty="0" err="1">
                <a:solidFill>
                  <a:srgbClr val="C00000"/>
                </a:solidFill>
                <a:latin typeface="VNI-Times" pitchFamily="2" charset="0"/>
                <a:cs typeface="Times New Roman" panose="02020603050405020304" pitchFamily="18" charset="0"/>
              </a:rPr>
              <a:t>kieän</a:t>
            </a:r>
            <a:r>
              <a:rPr lang="en-US" altLang="en-US" sz="3200" b="1" i="1" u="sng" dirty="0">
                <a:solidFill>
                  <a:srgbClr val="C00000"/>
                </a:solidFill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u="sng" dirty="0" err="1">
                <a:solidFill>
                  <a:srgbClr val="C00000"/>
                </a:solidFill>
                <a:latin typeface="VNI-Times" pitchFamily="2" charset="0"/>
                <a:cs typeface="Times New Roman" panose="02020603050405020304" pitchFamily="18" charset="0"/>
              </a:rPr>
              <a:t>caàn</a:t>
            </a:r>
            <a:r>
              <a:rPr lang="en-US" altLang="en-US" sz="2800" dirty="0">
                <a:solidFill>
                  <a:srgbClr val="C00000"/>
                </a:solidFill>
                <a:latin typeface="VNI-Times" pitchFamily="2" charset="0"/>
                <a:cs typeface="Times New Roman" panose="02020603050405020304" pitchFamily="18" charset="0"/>
              </a:rPr>
              <a:t>: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Taát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caû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caùc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heä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soá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trong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phöông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trình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ñaëc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tröng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phaûi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khaùc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0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vaø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cuøng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daáu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.</a:t>
            </a:r>
            <a:endParaRPr lang="en-GB" altLang="en-US" sz="2800" dirty="0">
              <a:latin typeface="VNI-Times" pitchFamily="2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765175" y="3870587"/>
            <a:ext cx="878611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800" i="1" dirty="0">
                <a:solidFill>
                  <a:srgbClr val="FF0000"/>
                </a:solidFill>
                <a:latin typeface="VNI-Times" pitchFamily="2" charset="0"/>
                <a:cs typeface="Times New Roman" panose="02020603050405020304" pitchFamily="18" charset="0"/>
              </a:rPr>
              <a:t>-</a:t>
            </a:r>
            <a:r>
              <a:rPr lang="en-US" altLang="en-US" sz="2800" i="1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u="sng" dirty="0" err="1">
                <a:solidFill>
                  <a:srgbClr val="C00000"/>
                </a:solidFill>
                <a:latin typeface="VNI-Times" pitchFamily="2" charset="0"/>
                <a:cs typeface="Times New Roman" panose="02020603050405020304" pitchFamily="18" charset="0"/>
              </a:rPr>
              <a:t>Ñieàu</a:t>
            </a:r>
            <a:r>
              <a:rPr lang="en-US" altLang="en-US" sz="3200" b="1" i="1" u="sng" dirty="0">
                <a:solidFill>
                  <a:srgbClr val="C00000"/>
                </a:solidFill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u="sng" dirty="0" err="1">
                <a:solidFill>
                  <a:srgbClr val="C00000"/>
                </a:solidFill>
                <a:latin typeface="VNI-Times" pitchFamily="2" charset="0"/>
                <a:cs typeface="Times New Roman" panose="02020603050405020304" pitchFamily="18" charset="0"/>
              </a:rPr>
              <a:t>kieän</a:t>
            </a:r>
            <a:r>
              <a:rPr lang="en-US" altLang="en-US" sz="3200" b="1" i="1" u="sng" dirty="0">
                <a:solidFill>
                  <a:srgbClr val="C00000"/>
                </a:solidFill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u="sng" dirty="0" err="1">
                <a:solidFill>
                  <a:srgbClr val="C00000"/>
                </a:solidFill>
                <a:latin typeface="VNI-Times" pitchFamily="2" charset="0"/>
                <a:cs typeface="Times New Roman" panose="02020603050405020304" pitchFamily="18" charset="0"/>
              </a:rPr>
              <a:t>ñuû</a:t>
            </a:r>
            <a:r>
              <a:rPr lang="en-US" altLang="en-US" sz="2800" dirty="0">
                <a:solidFill>
                  <a:srgbClr val="C00000"/>
                </a:solidFill>
                <a:latin typeface="VNI-Times" pitchFamily="2" charset="0"/>
                <a:cs typeface="Times New Roman" panose="02020603050405020304" pitchFamily="18" charset="0"/>
              </a:rPr>
              <a:t>: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Taát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caû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caùc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phaàn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töû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naèm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ôû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coät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1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cuûa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baûng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Routh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ñeàu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phaûi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döông</a:t>
            </a:r>
            <a:endParaRPr lang="en-GB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5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9600" y="877887"/>
            <a:ext cx="548481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800" b="1" dirty="0">
                <a:latin typeface="VNI-Times" pitchFamily="2" charset="0"/>
              </a:rPr>
              <a:t>b. </a:t>
            </a:r>
            <a:r>
              <a:rPr lang="en-US" altLang="en-US" sz="2800" b="1" dirty="0" err="1">
                <a:latin typeface="VNI-Times" pitchFamily="2" charset="0"/>
              </a:rPr>
              <a:t>Caùch</a:t>
            </a:r>
            <a:r>
              <a:rPr lang="en-US" altLang="en-US" sz="2800" b="1" dirty="0">
                <a:latin typeface="VNI-Times" pitchFamily="2" charset="0"/>
              </a:rPr>
              <a:t> </a:t>
            </a:r>
            <a:r>
              <a:rPr lang="en-US" altLang="en-US" sz="2800" b="1" dirty="0" err="1">
                <a:latin typeface="VNI-Times" pitchFamily="2" charset="0"/>
              </a:rPr>
              <a:t>thaønh</a:t>
            </a:r>
            <a:r>
              <a:rPr lang="en-US" altLang="en-US" sz="2800" b="1" dirty="0">
                <a:latin typeface="VNI-Times" pitchFamily="2" charset="0"/>
              </a:rPr>
              <a:t> </a:t>
            </a:r>
            <a:r>
              <a:rPr lang="en-US" altLang="en-US" sz="2800" b="1" dirty="0" err="1">
                <a:latin typeface="VNI-Times" pitchFamily="2" charset="0"/>
              </a:rPr>
              <a:t>laäp</a:t>
            </a:r>
            <a:r>
              <a:rPr lang="en-US" altLang="en-US" sz="2800" b="1" dirty="0">
                <a:latin typeface="VNI-Times" pitchFamily="2" charset="0"/>
              </a:rPr>
              <a:t> </a:t>
            </a:r>
            <a:r>
              <a:rPr lang="en-US" altLang="en-US" sz="2800" b="1" dirty="0" err="1">
                <a:latin typeface="VNI-Times" pitchFamily="2" charset="0"/>
              </a:rPr>
              <a:t>baûng</a:t>
            </a:r>
            <a:r>
              <a:rPr lang="en-US" altLang="en-US" sz="2800" b="1" dirty="0">
                <a:latin typeface="VNI-Times" pitchFamily="2" charset="0"/>
              </a:rPr>
              <a:t> </a:t>
            </a:r>
            <a:r>
              <a:rPr lang="en-US" altLang="en-US" sz="2800" b="1" dirty="0" err="1">
                <a:latin typeface="VNI-Times" pitchFamily="2" charset="0"/>
              </a:rPr>
              <a:t>Routh</a:t>
            </a:r>
            <a:r>
              <a:rPr lang="en-US" altLang="en-US" sz="2800" dirty="0">
                <a:latin typeface="VNI-Times" pitchFamily="2" charset="0"/>
              </a:rPr>
              <a:t>:</a:t>
            </a:r>
            <a:endParaRPr lang="en-GB" altLang="en-US" sz="2800" dirty="0">
              <a:latin typeface="VNI-Times" pitchFamily="2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947738" y="1792287"/>
            <a:ext cx="8729662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800" dirty="0" err="1">
                <a:latin typeface="VNI-Times" pitchFamily="2" charset="0"/>
              </a:rPr>
              <a:t>Neáu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phöông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trình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ñaëc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tröng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laø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caáp</a:t>
            </a:r>
            <a:r>
              <a:rPr lang="en-US" altLang="en-US" sz="2800" dirty="0">
                <a:latin typeface="VNI-Times" pitchFamily="2" charset="0"/>
              </a:rPr>
              <a:t> n </a:t>
            </a:r>
            <a:r>
              <a:rPr lang="en-US" altLang="en-US" sz="2800" dirty="0" err="1">
                <a:latin typeface="VNI-Times" pitchFamily="2" charset="0"/>
              </a:rPr>
              <a:t>thì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baûng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Routh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coù</a:t>
            </a:r>
            <a:r>
              <a:rPr lang="en-US" altLang="en-US" sz="2800" dirty="0">
                <a:latin typeface="VNI-Times" pitchFamily="2" charset="0"/>
              </a:rPr>
              <a:t> n </a:t>
            </a:r>
            <a:r>
              <a:rPr lang="en-US" altLang="en-US" sz="2800" dirty="0" err="1">
                <a:latin typeface="VNI-Times" pitchFamily="2" charset="0"/>
              </a:rPr>
              <a:t>coät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vaø</a:t>
            </a:r>
            <a:r>
              <a:rPr lang="en-US" altLang="en-US" sz="2800" dirty="0">
                <a:latin typeface="VNI-Times" pitchFamily="2" charset="0"/>
              </a:rPr>
              <a:t> n+1 </a:t>
            </a:r>
            <a:r>
              <a:rPr lang="en-US" altLang="en-US" sz="2800" dirty="0" err="1">
                <a:latin typeface="VNI-Times" pitchFamily="2" charset="0"/>
              </a:rPr>
              <a:t>haøng</a:t>
            </a:r>
            <a:r>
              <a:rPr lang="en-US" altLang="en-US" sz="2800" dirty="0">
                <a:latin typeface="VNI-Times" pitchFamily="2" charset="0"/>
              </a:rPr>
              <a:t>, </a:t>
            </a:r>
            <a:r>
              <a:rPr lang="en-US" altLang="en-US" sz="2800" dirty="0" err="1">
                <a:latin typeface="VNI-Times" pitchFamily="2" charset="0"/>
              </a:rPr>
              <a:t>haøng</a:t>
            </a:r>
            <a:r>
              <a:rPr lang="en-US" altLang="en-US" sz="2800" dirty="0">
                <a:latin typeface="VNI-Times" pitchFamily="2" charset="0"/>
              </a:rPr>
              <a:t> 1 </a:t>
            </a:r>
            <a:r>
              <a:rPr lang="en-US" altLang="en-US" sz="2800" dirty="0" err="1">
                <a:latin typeface="VNI-Times" pitchFamily="2" charset="0"/>
              </a:rPr>
              <a:t>vaø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haøng</a:t>
            </a:r>
            <a:r>
              <a:rPr lang="en-US" altLang="en-US" sz="2800" dirty="0">
                <a:latin typeface="VNI-Times" pitchFamily="2" charset="0"/>
              </a:rPr>
              <a:t> 2 </a:t>
            </a:r>
            <a:r>
              <a:rPr lang="en-US" altLang="en-US" sz="2800" dirty="0" err="1">
                <a:latin typeface="VNI-Times" pitchFamily="2" charset="0"/>
              </a:rPr>
              <a:t>coù</a:t>
            </a:r>
            <a:r>
              <a:rPr lang="en-US" altLang="en-US" sz="2800" dirty="0">
                <a:latin typeface="VNI-Times" pitchFamily="2" charset="0"/>
              </a:rPr>
              <a:t> n </a:t>
            </a:r>
            <a:r>
              <a:rPr lang="en-US" altLang="en-US" sz="2800" dirty="0" err="1">
                <a:latin typeface="VNI-Times" pitchFamily="2" charset="0"/>
              </a:rPr>
              <a:t>phaàn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töû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ñöôïc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trích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ra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töø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heä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soá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trong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phöông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trình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ñaëc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tröng</a:t>
            </a:r>
            <a:r>
              <a:rPr lang="en-US" altLang="en-US" sz="2800" dirty="0">
                <a:latin typeface="VNI-Times" pitchFamily="2" charset="0"/>
              </a:rPr>
              <a:t>, </a:t>
            </a:r>
            <a:r>
              <a:rPr lang="en-US" altLang="en-US" sz="2800" dirty="0" err="1">
                <a:latin typeface="VNI-Times" pitchFamily="2" charset="0"/>
              </a:rPr>
              <a:t>caùc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phaàn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töû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trong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caùc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haøng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töø</a:t>
            </a:r>
            <a:r>
              <a:rPr lang="en-US" altLang="en-US" sz="2800" dirty="0">
                <a:latin typeface="VNI-Times" pitchFamily="2" charset="0"/>
              </a:rPr>
              <a:t> 3 </a:t>
            </a:r>
            <a:r>
              <a:rPr lang="en-US" altLang="en-US" sz="2800" dirty="0" err="1">
                <a:latin typeface="VNI-Times" pitchFamily="2" charset="0"/>
              </a:rPr>
              <a:t>trôû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ñi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ñöôïc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tính</a:t>
            </a:r>
            <a:r>
              <a:rPr lang="en-US" altLang="en-US" sz="2800" dirty="0">
                <a:latin typeface="VNI-Times" pitchFamily="2" charset="0"/>
              </a:rPr>
              <a:t>  </a:t>
            </a:r>
            <a:r>
              <a:rPr lang="en-US" altLang="en-US" sz="2800" dirty="0" err="1">
                <a:latin typeface="VNI-Times" pitchFamily="2" charset="0"/>
              </a:rPr>
              <a:t>theo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coâng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thöùc</a:t>
            </a:r>
            <a:r>
              <a:rPr lang="en-US" altLang="en-US" sz="2800" dirty="0">
                <a:latin typeface="VNI-Times" pitchFamily="2" charset="0"/>
              </a:rPr>
              <a:t>. </a:t>
            </a:r>
            <a:r>
              <a:rPr lang="en-US" altLang="en-US" sz="2800" dirty="0" err="1">
                <a:latin typeface="VNI-Times" pitchFamily="2" charset="0"/>
              </a:rPr>
              <a:t>Haøng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cuoái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cuøng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chæ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coøn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laïi</a:t>
            </a:r>
            <a:r>
              <a:rPr lang="en-US" altLang="en-US" sz="2800" dirty="0">
                <a:latin typeface="VNI-Times" pitchFamily="2" charset="0"/>
              </a:rPr>
              <a:t> 1 </a:t>
            </a:r>
            <a:r>
              <a:rPr lang="en-US" altLang="en-US" sz="2800" dirty="0" err="1">
                <a:latin typeface="VNI-Times" pitchFamily="2" charset="0"/>
              </a:rPr>
              <a:t>phaàn</a:t>
            </a:r>
            <a:r>
              <a:rPr lang="en-US" altLang="en-US" sz="2800" dirty="0">
                <a:latin typeface="VNI-Times" pitchFamily="2" charset="0"/>
              </a:rPr>
              <a:t> </a:t>
            </a:r>
            <a:r>
              <a:rPr lang="en-US" altLang="en-US" sz="2800" dirty="0" err="1">
                <a:latin typeface="VNI-Times" pitchFamily="2" charset="0"/>
              </a:rPr>
              <a:t>töû</a:t>
            </a:r>
            <a:r>
              <a:rPr lang="en-US" altLang="en-US" sz="2800" dirty="0">
                <a:latin typeface="VNI-Times" pitchFamily="2" charset="0"/>
              </a:rPr>
              <a:t>.</a:t>
            </a:r>
            <a:endParaRPr lang="en-GB" altLang="en-US" sz="2800" dirty="0">
              <a:latin typeface="VNI-Times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80425"/>
            <a:ext cx="7848600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443038" y="1672649"/>
            <a:ext cx="67913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S</a:t>
            </a:r>
            <a:r>
              <a:rPr lang="en-US" altLang="en-US" sz="3200" baseline="30000" dirty="0">
                <a:latin typeface="VNI-Times" pitchFamily="2" charset="0"/>
                <a:cs typeface="Times New Roman" panose="02020603050405020304" pitchFamily="18" charset="0"/>
              </a:rPr>
              <a:t>n</a:t>
            </a:r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		a</a:t>
            </a:r>
            <a:r>
              <a:rPr lang="en-US" altLang="en-US" sz="3200" baseline="-25000" dirty="0">
                <a:latin typeface="VNI-Times" pitchFamily="2" charset="0"/>
                <a:cs typeface="Times New Roman" panose="02020603050405020304" pitchFamily="18" charset="0"/>
              </a:rPr>
              <a:t>0</a:t>
            </a:r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	a</a:t>
            </a:r>
            <a:r>
              <a:rPr lang="en-US" altLang="en-US" sz="3200" baseline="-25000" dirty="0">
                <a:latin typeface="VNI-Times" pitchFamily="2" charset="0"/>
                <a:cs typeface="Times New Roman" panose="02020603050405020304" pitchFamily="18" charset="0"/>
              </a:rPr>
              <a:t>2</a:t>
            </a:r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	a</a:t>
            </a:r>
            <a:r>
              <a:rPr lang="en-US" altLang="en-US" sz="3200" baseline="-25000" dirty="0">
                <a:latin typeface="VNI-Times" pitchFamily="2" charset="0"/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	a</a:t>
            </a:r>
            <a:r>
              <a:rPr lang="en-US" altLang="en-US" sz="3200" baseline="-25000" dirty="0">
                <a:latin typeface="VNI-Times" pitchFamily="2" charset="0"/>
                <a:cs typeface="Times New Roman" panose="02020603050405020304" pitchFamily="18" charset="0"/>
              </a:rPr>
              <a:t>6</a:t>
            </a:r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 …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443037" y="2504500"/>
            <a:ext cx="533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S</a:t>
            </a:r>
            <a:r>
              <a:rPr lang="en-US" altLang="en-US" sz="3200" baseline="30000" dirty="0">
                <a:latin typeface="VNI-Times" pitchFamily="2" charset="0"/>
                <a:cs typeface="Times New Roman" panose="02020603050405020304" pitchFamily="18" charset="0"/>
              </a:rPr>
              <a:t>n-1</a:t>
            </a:r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		a</a:t>
            </a:r>
            <a:r>
              <a:rPr lang="en-US" altLang="en-US" sz="3200" baseline="-25000" dirty="0">
                <a:latin typeface="VNI-Times" pitchFamily="2" charset="0"/>
                <a:cs typeface="Times New Roman" panose="02020603050405020304" pitchFamily="18" charset="0"/>
              </a:rPr>
              <a:t>1</a:t>
            </a:r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	a</a:t>
            </a:r>
            <a:r>
              <a:rPr lang="en-US" altLang="en-US" sz="3200" baseline="-25000" dirty="0">
                <a:latin typeface="VNI-Times" pitchFamily="2" charset="0"/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	a</a:t>
            </a:r>
            <a:r>
              <a:rPr lang="en-US" altLang="en-US" sz="3200" baseline="-25000" dirty="0">
                <a:latin typeface="VNI-Times" pitchFamily="2" charset="0"/>
                <a:cs typeface="Times New Roman" panose="02020603050405020304" pitchFamily="18" charset="0"/>
              </a:rPr>
              <a:t>5</a:t>
            </a:r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	a</a:t>
            </a:r>
            <a:r>
              <a:rPr lang="en-US" altLang="en-US" sz="3200" baseline="-25000" dirty="0">
                <a:latin typeface="VNI-Times" pitchFamily="2" charset="0"/>
                <a:cs typeface="Times New Roman" panose="02020603050405020304" pitchFamily="18" charset="0"/>
              </a:rPr>
              <a:t>7</a:t>
            </a:r>
            <a:endParaRPr lang="en-US" altLang="en-US" sz="3200" dirty="0">
              <a:latin typeface="VNI-Times" pitchFamily="2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443038" y="3354387"/>
            <a:ext cx="5618163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S</a:t>
            </a:r>
            <a:r>
              <a:rPr lang="en-US" altLang="en-US" sz="3200" baseline="30000" dirty="0">
                <a:latin typeface="VNI-Times" pitchFamily="2" charset="0"/>
                <a:cs typeface="Times New Roman" panose="02020603050405020304" pitchFamily="18" charset="0"/>
              </a:rPr>
              <a:t>n-2</a:t>
            </a:r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		b</a:t>
            </a:r>
            <a:r>
              <a:rPr lang="en-US" altLang="en-US" sz="3200" baseline="-25000" dirty="0">
                <a:latin typeface="VNI-Times" pitchFamily="2" charset="0"/>
                <a:cs typeface="Times New Roman" panose="02020603050405020304" pitchFamily="18" charset="0"/>
              </a:rPr>
              <a:t>1</a:t>
            </a:r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	b</a:t>
            </a:r>
            <a:r>
              <a:rPr lang="en-US" altLang="en-US" sz="3200" baseline="-25000" dirty="0">
                <a:latin typeface="VNI-Times" pitchFamily="2" charset="0"/>
                <a:cs typeface="Times New Roman" panose="02020603050405020304" pitchFamily="18" charset="0"/>
              </a:rPr>
              <a:t>2</a:t>
            </a:r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	b</a:t>
            </a:r>
            <a:r>
              <a:rPr lang="en-US" altLang="en-US" sz="3200" baseline="-25000" dirty="0">
                <a:latin typeface="VNI-Times" pitchFamily="2" charset="0"/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	b</a:t>
            </a:r>
            <a:r>
              <a:rPr lang="en-US" altLang="en-US" sz="3200" baseline="-25000" dirty="0">
                <a:latin typeface="VNI-Times" pitchFamily="2" charset="0"/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 …</a:t>
            </a:r>
          </a:p>
          <a:p>
            <a:pPr algn="just"/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S</a:t>
            </a:r>
            <a:r>
              <a:rPr lang="en-US" altLang="en-US" sz="3200" baseline="30000" dirty="0">
                <a:latin typeface="VNI-Times" pitchFamily="2" charset="0"/>
                <a:cs typeface="Times New Roman" panose="02020603050405020304" pitchFamily="18" charset="0"/>
              </a:rPr>
              <a:t>n-3</a:t>
            </a:r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		c</a:t>
            </a:r>
            <a:r>
              <a:rPr lang="en-US" altLang="en-US" sz="3200" baseline="-25000" dirty="0">
                <a:latin typeface="VNI-Times" pitchFamily="2" charset="0"/>
                <a:cs typeface="Times New Roman" panose="02020603050405020304" pitchFamily="18" charset="0"/>
              </a:rPr>
              <a:t>1</a:t>
            </a:r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	c</a:t>
            </a:r>
            <a:r>
              <a:rPr lang="en-US" altLang="en-US" sz="3200" baseline="-25000" dirty="0">
                <a:latin typeface="VNI-Times" pitchFamily="2" charset="0"/>
                <a:cs typeface="Times New Roman" panose="02020603050405020304" pitchFamily="18" charset="0"/>
              </a:rPr>
              <a:t>2</a:t>
            </a:r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	c</a:t>
            </a:r>
            <a:r>
              <a:rPr lang="en-US" altLang="en-US" sz="3200" baseline="-25000" dirty="0">
                <a:latin typeface="VNI-Times" pitchFamily="2" charset="0"/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	c</a:t>
            </a:r>
            <a:r>
              <a:rPr lang="en-US" altLang="en-US" sz="3200" baseline="-25000" dirty="0">
                <a:latin typeface="VNI-Times" pitchFamily="2" charset="0"/>
                <a:cs typeface="Times New Roman" panose="02020603050405020304" pitchFamily="18" charset="0"/>
              </a:rPr>
              <a:t>4</a:t>
            </a:r>
            <a:endParaRPr lang="en-US" altLang="en-US" sz="3200" dirty="0">
              <a:latin typeface="VNI-Times" pitchFamily="2" charset="0"/>
              <a:cs typeface="Times New Roman" panose="02020603050405020304" pitchFamily="18" charset="0"/>
            </a:endParaRPr>
          </a:p>
          <a:p>
            <a:pPr algn="just"/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…</a:t>
            </a:r>
          </a:p>
          <a:p>
            <a:pPr algn="just"/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S</a:t>
            </a:r>
            <a:r>
              <a:rPr lang="en-US" altLang="en-US" sz="3200" baseline="30000" dirty="0">
                <a:latin typeface="VNI-Times" pitchFamily="2" charset="0"/>
                <a:cs typeface="Times New Roman" panose="02020603050405020304" pitchFamily="18" charset="0"/>
              </a:rPr>
              <a:t>2</a:t>
            </a:r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		d</a:t>
            </a:r>
            <a:r>
              <a:rPr lang="en-US" altLang="en-US" sz="3200" baseline="-25000" dirty="0">
                <a:latin typeface="VNI-Times" pitchFamily="2" charset="0"/>
                <a:cs typeface="Times New Roman" panose="02020603050405020304" pitchFamily="18" charset="0"/>
              </a:rPr>
              <a:t>1</a:t>
            </a:r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	d</a:t>
            </a:r>
            <a:r>
              <a:rPr lang="en-US" altLang="en-US" sz="3200" baseline="-25000" dirty="0">
                <a:latin typeface="VNI-Times" pitchFamily="2" charset="0"/>
                <a:cs typeface="Times New Roman" panose="02020603050405020304" pitchFamily="18" charset="0"/>
              </a:rPr>
              <a:t>2</a:t>
            </a:r>
            <a:endParaRPr lang="en-US" altLang="en-US" sz="3200" dirty="0">
              <a:latin typeface="VNI-Times" pitchFamily="2" charset="0"/>
              <a:cs typeface="Times New Roman" panose="02020603050405020304" pitchFamily="18" charset="0"/>
            </a:endParaRPr>
          </a:p>
          <a:p>
            <a:pPr algn="just"/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S</a:t>
            </a:r>
            <a:r>
              <a:rPr lang="en-US" altLang="en-US" sz="3200" baseline="30000" dirty="0">
                <a:latin typeface="VNI-Times" pitchFamily="2" charset="0"/>
                <a:cs typeface="Times New Roman" panose="02020603050405020304" pitchFamily="18" charset="0"/>
              </a:rPr>
              <a:t>1</a:t>
            </a:r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		e</a:t>
            </a:r>
            <a:r>
              <a:rPr lang="en-US" altLang="en-US" sz="3200" baseline="-25000" dirty="0">
                <a:latin typeface="VNI-Times" pitchFamily="2" charset="0"/>
                <a:cs typeface="Times New Roman" panose="02020603050405020304" pitchFamily="18" charset="0"/>
              </a:rPr>
              <a:t>1</a:t>
            </a:r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	e</a:t>
            </a:r>
            <a:r>
              <a:rPr lang="en-US" altLang="en-US" sz="3200" baseline="-25000" dirty="0">
                <a:latin typeface="VNI-Times" pitchFamily="2" charset="0"/>
                <a:cs typeface="Times New Roman" panose="02020603050405020304" pitchFamily="18" charset="0"/>
              </a:rPr>
              <a:t>2</a:t>
            </a:r>
            <a:endParaRPr lang="en-US" altLang="en-US" sz="3200" dirty="0">
              <a:latin typeface="VNI-Times" pitchFamily="2" charset="0"/>
              <a:cs typeface="Times New Roman" panose="02020603050405020304" pitchFamily="18" charset="0"/>
            </a:endParaRPr>
          </a:p>
          <a:p>
            <a:pPr algn="just"/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S</a:t>
            </a:r>
            <a:r>
              <a:rPr lang="en-US" altLang="en-US" sz="3200" baseline="30000" dirty="0">
                <a:latin typeface="VNI-Times" pitchFamily="2" charset="0"/>
                <a:cs typeface="Times New Roman" panose="02020603050405020304" pitchFamily="18" charset="0"/>
              </a:rPr>
              <a:t>0</a:t>
            </a:r>
            <a:r>
              <a:rPr lang="en-US" altLang="en-US" sz="3200" dirty="0">
                <a:latin typeface="VNI-Times" pitchFamily="2" charset="0"/>
                <a:cs typeface="Times New Roman" panose="02020603050405020304" pitchFamily="18" charset="0"/>
              </a:rPr>
              <a:t>		f</a:t>
            </a:r>
            <a:r>
              <a:rPr lang="en-US" altLang="en-US" sz="3200" baseline="-25000" dirty="0">
                <a:latin typeface="VNI-Times" pitchFamily="2" charset="0"/>
                <a:cs typeface="Times New Roman" panose="02020603050405020304" pitchFamily="18" charset="0"/>
              </a:rPr>
              <a:t>1</a:t>
            </a:r>
            <a:endParaRPr lang="en-US" altLang="en-US" sz="3200" dirty="0">
              <a:latin typeface="VNI-Times" pitchFamily="2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33400" y="784904"/>
            <a:ext cx="5546725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800" b="1" dirty="0">
                <a:latin typeface="VNI-Times" pitchFamily="2" charset="0"/>
              </a:rPr>
              <a:t>b. </a:t>
            </a:r>
            <a:r>
              <a:rPr lang="en-US" altLang="en-US" sz="2800" b="1" dirty="0" err="1">
                <a:latin typeface="VNI-Times" pitchFamily="2" charset="0"/>
              </a:rPr>
              <a:t>Caùch</a:t>
            </a:r>
            <a:r>
              <a:rPr lang="en-US" altLang="en-US" sz="2800" b="1" dirty="0">
                <a:latin typeface="VNI-Times" pitchFamily="2" charset="0"/>
              </a:rPr>
              <a:t> </a:t>
            </a:r>
            <a:r>
              <a:rPr lang="en-US" altLang="en-US" sz="2800" b="1" dirty="0" err="1">
                <a:latin typeface="VNI-Times" pitchFamily="2" charset="0"/>
              </a:rPr>
              <a:t>thaønh</a:t>
            </a:r>
            <a:r>
              <a:rPr lang="en-US" altLang="en-US" sz="2800" b="1" dirty="0">
                <a:latin typeface="VNI-Times" pitchFamily="2" charset="0"/>
              </a:rPr>
              <a:t> </a:t>
            </a:r>
            <a:r>
              <a:rPr lang="en-US" altLang="en-US" sz="2800" b="1" dirty="0" err="1">
                <a:latin typeface="VNI-Times" pitchFamily="2" charset="0"/>
              </a:rPr>
              <a:t>laäp</a:t>
            </a:r>
            <a:r>
              <a:rPr lang="en-US" altLang="en-US" sz="2800" b="1" dirty="0">
                <a:latin typeface="VNI-Times" pitchFamily="2" charset="0"/>
              </a:rPr>
              <a:t> </a:t>
            </a:r>
            <a:r>
              <a:rPr lang="en-US" altLang="en-US" sz="2800" b="1" dirty="0" err="1">
                <a:latin typeface="VNI-Times" pitchFamily="2" charset="0"/>
              </a:rPr>
              <a:t>baûng</a:t>
            </a:r>
            <a:r>
              <a:rPr lang="en-US" altLang="en-US" sz="2800" b="1" dirty="0">
                <a:latin typeface="VNI-Times" pitchFamily="2" charset="0"/>
              </a:rPr>
              <a:t> </a:t>
            </a:r>
            <a:r>
              <a:rPr lang="en-US" altLang="en-US" sz="2800" b="1" dirty="0" err="1">
                <a:latin typeface="VNI-Times" pitchFamily="2" charset="0"/>
              </a:rPr>
              <a:t>Routh</a:t>
            </a:r>
            <a:r>
              <a:rPr lang="en-US" altLang="en-US" sz="2800" b="1" dirty="0">
                <a:latin typeface="VNI-Times" pitchFamily="2" charset="0"/>
              </a:rPr>
              <a:t> </a:t>
            </a:r>
            <a:r>
              <a:rPr lang="en-US" altLang="en-US" sz="2800" dirty="0">
                <a:latin typeface="VNI-Times" pitchFamily="2" charset="0"/>
              </a:rPr>
              <a:t>:</a:t>
            </a:r>
            <a:endParaRPr lang="en-GB" altLang="en-US" sz="2800" dirty="0">
              <a:latin typeface="VNI-Times" pitchFamily="2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198563" y="1745343"/>
            <a:ext cx="3914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Caùc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heä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soá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ñöôïc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xaùc</a:t>
            </a:r>
            <a:r>
              <a:rPr lang="en-US" altLang="en-US" sz="2800" dirty="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VNI-Times" pitchFamily="2" charset="0"/>
                <a:cs typeface="Times New Roman" panose="02020603050405020304" pitchFamily="18" charset="0"/>
              </a:rPr>
              <a:t>ñònh</a:t>
            </a:r>
            <a:r>
              <a:rPr lang="en-US" altLang="en-US" dirty="0">
                <a:solidFill>
                  <a:srgbClr val="000000"/>
                </a:solidFill>
                <a:latin typeface="VNI-Times" pitchFamily="2" charset="0"/>
                <a:cs typeface="Times New Roman" panose="02020603050405020304" pitchFamily="18" charset="0"/>
              </a:rPr>
              <a:t>:</a:t>
            </a:r>
            <a:endParaRPr lang="en-US" altLang="en-US" sz="1600" dirty="0">
              <a:latin typeface="VNI-Times" pitchFamily="2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>
                <a:spLocks noChangeArrowheads="1"/>
              </p:cNvSpPr>
              <p:nvPr/>
            </p:nvSpPr>
            <p:spPr bwMode="auto">
              <a:xfrm>
                <a:off x="603250" y="3905233"/>
                <a:ext cx="5105400" cy="12909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= </a:t>
                </a:r>
                <a:r>
                  <a:rPr lang="en-US" altLang="en-US" sz="2800" b="1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en-US" sz="36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5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num>
                      <m:den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sub>
                        </m:sSub>
                        <m: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</a:t>
                </a:r>
                <a:endParaRPr lang="en-US" altLang="en-US" sz="2800" dirty="0">
                  <a:latin typeface="VNI-Times" pitchFamily="2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3250" y="3905233"/>
                <a:ext cx="5105400" cy="1290994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>
                <a:spLocks noChangeArrowheads="1"/>
              </p:cNvSpPr>
              <p:nvPr/>
            </p:nvSpPr>
            <p:spPr bwMode="auto">
              <a:xfrm>
                <a:off x="650082" y="2571902"/>
                <a:ext cx="5105400" cy="12717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= </a:t>
                </a:r>
                <a:r>
                  <a:rPr lang="en-US" altLang="en-US" sz="2800" b="1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en-US" sz="36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num>
                      <m:den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</a:t>
                </a:r>
                <a:endParaRPr lang="en-US" altLang="en-US" sz="2800" dirty="0">
                  <a:latin typeface="VNI-Times" pitchFamily="2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0082" y="2571902"/>
                <a:ext cx="5105400" cy="127175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>
                <a:spLocks noChangeArrowheads="1"/>
              </p:cNvSpPr>
              <p:nvPr/>
            </p:nvSpPr>
            <p:spPr bwMode="auto">
              <a:xfrm>
                <a:off x="650082" y="5257800"/>
                <a:ext cx="5105400" cy="12909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= </a:t>
                </a:r>
                <a:r>
                  <a:rPr lang="en-US" altLang="en-US" sz="2800" b="1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en-US" sz="36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6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en-US" sz="360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7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num>
                      <m:den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6</m:t>
                            </m:r>
                          </m:sub>
                        </m:sSub>
                        <m:r>
                          <a:rPr lang="en-US" altLang="en-US" sz="3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7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VNI-Times" pitchFamily="2" charset="0"/>
                    <a:cs typeface="Times New Roman" panose="02020603050405020304" pitchFamily="18" charset="0"/>
                  </a:rPr>
                  <a:t> </a:t>
                </a:r>
                <a:endParaRPr lang="en-US" altLang="en-US" sz="2800" dirty="0">
                  <a:latin typeface="VNI-Times" pitchFamily="2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0082" y="5257800"/>
                <a:ext cx="5105400" cy="129099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Oval 22"/>
          <p:cNvSpPr/>
          <p:nvPr/>
        </p:nvSpPr>
        <p:spPr>
          <a:xfrm>
            <a:off x="8154988" y="4114800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9268" y="164868"/>
            <a:ext cx="5469942" cy="4690510"/>
          </a:xfrm>
          <a:prstGeom prst="rect">
            <a:avLst/>
          </a:prstGeom>
        </p:spPr>
      </p:pic>
      <p:cxnSp>
        <p:nvCxnSpPr>
          <p:cNvPr id="30" name="Straight Connector 29"/>
          <p:cNvCxnSpPr/>
          <p:nvPr/>
        </p:nvCxnSpPr>
        <p:spPr>
          <a:xfrm>
            <a:off x="8305800" y="346753"/>
            <a:ext cx="0" cy="1095906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9906000" y="346753"/>
            <a:ext cx="0" cy="1095906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/>
          <p:cNvSpPr/>
          <p:nvPr/>
        </p:nvSpPr>
        <p:spPr>
          <a:xfrm>
            <a:off x="8404225" y="1078592"/>
            <a:ext cx="533400" cy="457200"/>
          </a:xfrm>
          <a:prstGeom prst="ellipse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Connector 33"/>
          <p:cNvCxnSpPr/>
          <p:nvPr/>
        </p:nvCxnSpPr>
        <p:spPr>
          <a:xfrm>
            <a:off x="8305800" y="364101"/>
            <a:ext cx="0" cy="1095906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10668000" y="364101"/>
            <a:ext cx="0" cy="1095906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9274239" y="164868"/>
            <a:ext cx="617829" cy="13985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8392935" y="1078592"/>
            <a:ext cx="533400" cy="457200"/>
          </a:xfrm>
          <a:prstGeom prst="ellipse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9" name="Straight Connector 38"/>
          <p:cNvCxnSpPr/>
          <p:nvPr/>
        </p:nvCxnSpPr>
        <p:spPr>
          <a:xfrm>
            <a:off x="8305800" y="346753"/>
            <a:ext cx="0" cy="1095906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11658600" y="364101"/>
            <a:ext cx="0" cy="1095906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8877300" y="164868"/>
            <a:ext cx="2324099" cy="13985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8374240" y="1064759"/>
            <a:ext cx="617829" cy="484866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8" grpId="0"/>
      <p:bldP spid="10" grpId="0"/>
      <p:bldP spid="13" grpId="0"/>
      <p:bldP spid="32" grpId="0" animBg="1"/>
      <p:bldP spid="32" grpId="1" animBg="1"/>
      <p:bldP spid="36" grpId="0" animBg="1"/>
      <p:bldP spid="37" grpId="0" animBg="1"/>
      <p:bldP spid="37" grpId="1" animBg="1"/>
      <p:bldP spid="41" grpId="0" animBg="1"/>
      <p:bldP spid="42" grpId="0" animBg="1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2049</TotalTime>
  <Words>677</Words>
  <Application>Microsoft Office PowerPoint</Application>
  <PresentationFormat>Widescreen</PresentationFormat>
  <Paragraphs>119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2" baseType="lpstr">
      <vt:lpstr>Arial</vt:lpstr>
      <vt:lpstr>Cambria Math</vt:lpstr>
      <vt:lpstr>Tahoma</vt:lpstr>
      <vt:lpstr>Times New Roman</vt:lpstr>
      <vt:lpstr>Trebuchet MS</vt:lpstr>
      <vt:lpstr>Vani</vt:lpstr>
      <vt:lpstr>VNI-Times</vt:lpstr>
      <vt:lpstr>Wingdings 2</vt:lpstr>
      <vt:lpstr>Wingdings 3</vt:lpstr>
      <vt:lpstr>Facet</vt:lpstr>
      <vt:lpstr>TIÊU CHUẨN ỔN ĐỊNH  ROUTH</vt:lpstr>
      <vt:lpstr>MỤC TIÊU</vt:lpstr>
      <vt:lpstr>PowerPoint Presentation</vt:lpstr>
      <vt:lpstr>NỘI DUNG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Tổng kết bài:</vt:lpstr>
      <vt:lpstr>Tổng kết bài:</vt:lpstr>
      <vt:lpstr>Tổng kết bài:</vt:lpstr>
      <vt:lpstr>BÀI TẬP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TIÊU CHUẨN ỔN ĐỊNH ĐẠI SỐ: HURWITZ</dc:title>
  <dc:creator>User</dc:creator>
  <cp:lastModifiedBy>w764</cp:lastModifiedBy>
  <cp:revision>327</cp:revision>
  <dcterms:created xsi:type="dcterms:W3CDTF">2009-10-18T15:24:52Z</dcterms:created>
  <dcterms:modified xsi:type="dcterms:W3CDTF">2018-10-29T13:26:37Z</dcterms:modified>
</cp:coreProperties>
</file>